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sldIdLst>
    <p:sldId id="260" r:id="rId4"/>
    <p:sldId id="261" r:id="rId5"/>
    <p:sldId id="272" r:id="rId6"/>
    <p:sldId id="289" r:id="rId7"/>
    <p:sldId id="273" r:id="rId8"/>
    <p:sldId id="277" r:id="rId9"/>
    <p:sldId id="275" r:id="rId10"/>
    <p:sldId id="278" r:id="rId11"/>
    <p:sldId id="279" r:id="rId12"/>
    <p:sldId id="281" r:id="rId13"/>
    <p:sldId id="280" r:id="rId14"/>
    <p:sldId id="282" r:id="rId15"/>
    <p:sldId id="283" r:id="rId16"/>
    <p:sldId id="284" r:id="rId17"/>
    <p:sldId id="285" r:id="rId18"/>
    <p:sldId id="287" r:id="rId19"/>
    <p:sldId id="286" r:id="rId20"/>
    <p:sldId id="288"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C8575C-545E-4D58-A759-32D352FFC721}" v="72" dt="2025-04-15T20:10:37.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1"/>
    <p:restoredTop sz="94694"/>
  </p:normalViewPr>
  <p:slideViewPr>
    <p:cSldViewPr snapToGrid="0">
      <p:cViewPr varScale="1">
        <p:scale>
          <a:sx n="121" d="100"/>
          <a:sy n="121" d="100"/>
        </p:scale>
        <p:origin x="11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 Diagonal Corner Rectangle 1">
            <a:extLst>
              <a:ext uri="{FF2B5EF4-FFF2-40B4-BE49-F238E27FC236}">
                <a16:creationId xmlns:a16="http://schemas.microsoft.com/office/drawing/2014/main" id="{3A6B35E7-EF7C-00F0-82B4-E6590AD324B8}"/>
              </a:ext>
            </a:extLst>
          </p:cNvPr>
          <p:cNvSpPr/>
          <p:nvPr/>
        </p:nvSpPr>
        <p:spPr>
          <a:xfrm>
            <a:off x="828675" y="1327150"/>
            <a:ext cx="10285413" cy="4849813"/>
          </a:xfrm>
          <a:prstGeom prst="round2DiagRect">
            <a:avLst/>
          </a:prstGeom>
          <a:solidFill>
            <a:schemeClr val="bg2">
              <a:lumMod val="90000"/>
              <a:alpha val="2606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7">
            <a:extLst>
              <a:ext uri="{FF2B5EF4-FFF2-40B4-BE49-F238E27FC236}">
                <a16:creationId xmlns:a16="http://schemas.microsoft.com/office/drawing/2014/main" id="{706C71DB-9B5B-5BEC-C478-2B817F97DEC1}"/>
              </a:ext>
            </a:extLst>
          </p:cNvPr>
          <p:cNvGrpSpPr>
            <a:grpSpLocks/>
          </p:cNvGrpSpPr>
          <p:nvPr/>
        </p:nvGrpSpPr>
        <p:grpSpPr bwMode="auto">
          <a:xfrm>
            <a:off x="-490538" y="463550"/>
            <a:ext cx="1328738" cy="307975"/>
            <a:chOff x="10873409" y="685800"/>
            <a:chExt cx="1328531" cy="308113"/>
          </a:xfrm>
        </p:grpSpPr>
        <p:sp>
          <p:nvSpPr>
            <p:cNvPr id="6" name="Rectangle 5">
              <a:extLst>
                <a:ext uri="{FF2B5EF4-FFF2-40B4-BE49-F238E27FC236}">
                  <a16:creationId xmlns:a16="http://schemas.microsoft.com/office/drawing/2014/main" id="{7B54EBE1-0ECB-8DD3-FFE6-E9A7B3583AD5}"/>
                </a:ext>
              </a:extLst>
            </p:cNvPr>
            <p:cNvSpPr/>
            <p:nvPr/>
          </p:nvSpPr>
          <p:spPr>
            <a:xfrm>
              <a:off x="10873409" y="685800"/>
              <a:ext cx="1319007" cy="49235"/>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A23B4217-692B-7A0B-3357-10220EF74A0D}"/>
                </a:ext>
              </a:extLst>
            </p:cNvPr>
            <p:cNvSpPr/>
            <p:nvPr/>
          </p:nvSpPr>
          <p:spPr>
            <a:xfrm>
              <a:off x="10873409" y="814446"/>
              <a:ext cx="1319007" cy="5082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1E72FD43-92D8-B68D-0FEC-A3A6CBAB6862}"/>
                </a:ext>
              </a:extLst>
            </p:cNvPr>
            <p:cNvSpPr/>
            <p:nvPr/>
          </p:nvSpPr>
          <p:spPr>
            <a:xfrm>
              <a:off x="10882933" y="944679"/>
              <a:ext cx="1319007" cy="49234"/>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9" name="Picture 11" descr="A logo of corn grown association&#10;&#10;Description automatically generated">
            <a:extLst>
              <a:ext uri="{FF2B5EF4-FFF2-40B4-BE49-F238E27FC236}">
                <a16:creationId xmlns:a16="http://schemas.microsoft.com/office/drawing/2014/main" id="{44108B85-F0B7-12E0-CBAC-E115832F2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9425" y="254000"/>
            <a:ext cx="129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1712"/>
            <a:ext cx="10515600" cy="1325563"/>
          </a:xfrm>
        </p:spPr>
        <p:txBody>
          <a:bodyPr>
            <a:normAutofit/>
          </a:bodyPr>
          <a:lstStyle>
            <a:lvl1pPr marL="0" algn="l" defTabSz="914400" rtl="0" eaLnBrk="1" latinLnBrk="0" hangingPunct="1">
              <a:lnSpc>
                <a:spcPct val="90000"/>
              </a:lnSpc>
              <a:spcBef>
                <a:spcPct val="0"/>
              </a:spcBef>
              <a:buNone/>
              <a:defRPr lang="en-US" sz="4000" b="1" kern="1200" dirty="0">
                <a:solidFill>
                  <a:schemeClr val="bg2">
                    <a:lumMod val="10000"/>
                  </a:schemeClr>
                </a:solidFill>
                <a:latin typeface="+mj-lt"/>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1207477" y="1699147"/>
            <a:ext cx="9612923" cy="4597853"/>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29EFD20E-3CE7-5B33-E3AB-D248A3EEB44A}"/>
              </a:ext>
            </a:extLst>
          </p:cNvPr>
          <p:cNvSpPr>
            <a:spLocks noGrp="1"/>
          </p:cNvSpPr>
          <p:nvPr>
            <p:ph type="dt" sz="half" idx="10"/>
          </p:nvPr>
        </p:nvSpPr>
        <p:spPr/>
        <p:txBody>
          <a:bodyPr/>
          <a:lstStyle>
            <a:lvl1pPr>
              <a:defRPr/>
            </a:lvl1pPr>
          </a:lstStyle>
          <a:p>
            <a:pPr>
              <a:defRPr/>
            </a:pPr>
            <a:fld id="{04AE8657-9252-4E5C-B5B5-521F3FE44958}" type="datetimeFigureOut">
              <a:rPr lang="en-US"/>
              <a:pPr>
                <a:defRPr/>
              </a:pPr>
              <a:t>4/15/25</a:t>
            </a:fld>
            <a:endParaRPr lang="en-US"/>
          </a:p>
        </p:txBody>
      </p:sp>
      <p:sp>
        <p:nvSpPr>
          <p:cNvPr id="11" name="Footer Placeholder 4">
            <a:extLst>
              <a:ext uri="{FF2B5EF4-FFF2-40B4-BE49-F238E27FC236}">
                <a16:creationId xmlns:a16="http://schemas.microsoft.com/office/drawing/2014/main" id="{DBC227BA-8210-82B2-3DB0-8049CFC0D6DC}"/>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42445670-FDFB-1696-2204-E2E048779C31}"/>
              </a:ext>
            </a:extLst>
          </p:cNvPr>
          <p:cNvSpPr>
            <a:spLocks noGrp="1"/>
          </p:cNvSpPr>
          <p:nvPr>
            <p:ph type="sldNum" sz="quarter" idx="12"/>
          </p:nvPr>
        </p:nvSpPr>
        <p:spPr/>
        <p:txBody>
          <a:bodyPr/>
          <a:lstStyle>
            <a:lvl1pPr>
              <a:defRPr/>
            </a:lvl1pPr>
          </a:lstStyle>
          <a:p>
            <a:pPr>
              <a:defRPr/>
            </a:pPr>
            <a:fld id="{7362701A-EB4B-45C7-9C38-4B21318DB88B}" type="slidenum">
              <a:rPr lang="en-US"/>
              <a:pPr>
                <a:defRPr/>
              </a:pPr>
              <a:t>‹#›</a:t>
            </a:fld>
            <a:endParaRPr lang="en-US"/>
          </a:p>
        </p:txBody>
      </p:sp>
    </p:spTree>
    <p:extLst>
      <p:ext uri="{BB962C8B-B14F-4D97-AF65-F5344CB8AC3E}">
        <p14:creationId xmlns:p14="http://schemas.microsoft.com/office/powerpoint/2010/main" val="77925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183F9A7-D0B2-7F61-122F-FC4BB1A8B3E9}"/>
              </a:ext>
            </a:extLst>
          </p:cNvPr>
          <p:cNvSpPr>
            <a:spLocks noGrp="1"/>
          </p:cNvSpPr>
          <p:nvPr>
            <p:ph type="dt" sz="half" idx="10"/>
          </p:nvPr>
        </p:nvSpPr>
        <p:spPr/>
        <p:txBody>
          <a:bodyPr/>
          <a:lstStyle>
            <a:lvl1pPr>
              <a:defRPr/>
            </a:lvl1pPr>
          </a:lstStyle>
          <a:p>
            <a:pPr>
              <a:defRPr/>
            </a:pPr>
            <a:fld id="{C160BE01-D98A-41F2-9704-27CE07ACB626}" type="datetimeFigureOut">
              <a:rPr lang="en-US"/>
              <a:pPr>
                <a:defRPr/>
              </a:pPr>
              <a:t>4/15/25</a:t>
            </a:fld>
            <a:endParaRPr lang="en-US"/>
          </a:p>
        </p:txBody>
      </p:sp>
      <p:sp>
        <p:nvSpPr>
          <p:cNvPr id="6" name="Footer Placeholder 4">
            <a:extLst>
              <a:ext uri="{FF2B5EF4-FFF2-40B4-BE49-F238E27FC236}">
                <a16:creationId xmlns:a16="http://schemas.microsoft.com/office/drawing/2014/main" id="{F3482238-6DD6-B8F4-3CCD-963E05CCB6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6EF066-6F09-DA10-C97F-B8F73F0CDA33}"/>
              </a:ext>
            </a:extLst>
          </p:cNvPr>
          <p:cNvSpPr>
            <a:spLocks noGrp="1"/>
          </p:cNvSpPr>
          <p:nvPr>
            <p:ph type="sldNum" sz="quarter" idx="12"/>
          </p:nvPr>
        </p:nvSpPr>
        <p:spPr/>
        <p:txBody>
          <a:bodyPr/>
          <a:lstStyle>
            <a:lvl1pPr>
              <a:defRPr/>
            </a:lvl1pPr>
          </a:lstStyle>
          <a:p>
            <a:pPr>
              <a:defRPr/>
            </a:pPr>
            <a:fld id="{195D92B0-E11A-40A7-9072-A1E5E29033C4}" type="slidenum">
              <a:rPr lang="en-US"/>
              <a:pPr>
                <a:defRPr/>
              </a:pPr>
              <a:t>‹#›</a:t>
            </a:fld>
            <a:endParaRPr lang="en-US"/>
          </a:p>
        </p:txBody>
      </p:sp>
    </p:spTree>
    <p:extLst>
      <p:ext uri="{BB962C8B-B14F-4D97-AF65-F5344CB8AC3E}">
        <p14:creationId xmlns:p14="http://schemas.microsoft.com/office/powerpoint/2010/main" val="57533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8A12B3D1-A3DF-B38F-13AF-CC765FFFED4B}"/>
              </a:ext>
            </a:extLst>
          </p:cNvPr>
          <p:cNvGrpSpPr>
            <a:grpSpLocks/>
          </p:cNvGrpSpPr>
          <p:nvPr/>
        </p:nvGrpSpPr>
        <p:grpSpPr bwMode="auto">
          <a:xfrm>
            <a:off x="-490538" y="463550"/>
            <a:ext cx="1328738" cy="307975"/>
            <a:chOff x="10873409" y="685800"/>
            <a:chExt cx="1328531" cy="308113"/>
          </a:xfrm>
        </p:grpSpPr>
        <p:sp>
          <p:nvSpPr>
            <p:cNvPr id="6" name="Rectangle 5">
              <a:extLst>
                <a:ext uri="{FF2B5EF4-FFF2-40B4-BE49-F238E27FC236}">
                  <a16:creationId xmlns:a16="http://schemas.microsoft.com/office/drawing/2014/main" id="{1401A076-8A31-E7F3-E88E-A9B6FCB062B8}"/>
                </a:ext>
              </a:extLst>
            </p:cNvPr>
            <p:cNvSpPr/>
            <p:nvPr/>
          </p:nvSpPr>
          <p:spPr>
            <a:xfrm>
              <a:off x="10873409" y="685800"/>
              <a:ext cx="1319007" cy="49235"/>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3E4B57CE-2916-A63B-1BCF-B5672EC72A56}"/>
                </a:ext>
              </a:extLst>
            </p:cNvPr>
            <p:cNvSpPr/>
            <p:nvPr/>
          </p:nvSpPr>
          <p:spPr>
            <a:xfrm>
              <a:off x="10873409" y="814446"/>
              <a:ext cx="1319007" cy="5082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7EA3DCCA-E6AD-CEB0-77C4-3B93F7AA0919}"/>
                </a:ext>
              </a:extLst>
            </p:cNvPr>
            <p:cNvSpPr/>
            <p:nvPr/>
          </p:nvSpPr>
          <p:spPr>
            <a:xfrm>
              <a:off x="10882933" y="944679"/>
              <a:ext cx="1319007" cy="49234"/>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9" name="Picture 10" descr="A logo of corn grown association&#10;&#10;Description automatically generated">
            <a:extLst>
              <a:ext uri="{FF2B5EF4-FFF2-40B4-BE49-F238E27FC236}">
                <a16:creationId xmlns:a16="http://schemas.microsoft.com/office/drawing/2014/main" id="{1F938E39-017B-3078-C262-367E63EB4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9425" y="254000"/>
            <a:ext cx="129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50494"/>
            <a:ext cx="5181600" cy="4826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50494"/>
            <a:ext cx="5181600" cy="4826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4">
            <a:extLst>
              <a:ext uri="{FF2B5EF4-FFF2-40B4-BE49-F238E27FC236}">
                <a16:creationId xmlns:a16="http://schemas.microsoft.com/office/drawing/2014/main" id="{EBDEAD41-D50F-66FB-36A7-D4A1AC7021B2}"/>
              </a:ext>
            </a:extLst>
          </p:cNvPr>
          <p:cNvSpPr>
            <a:spLocks noGrp="1"/>
          </p:cNvSpPr>
          <p:nvPr>
            <p:ph type="dt" sz="half" idx="10"/>
          </p:nvPr>
        </p:nvSpPr>
        <p:spPr/>
        <p:txBody>
          <a:bodyPr/>
          <a:lstStyle>
            <a:lvl1pPr>
              <a:defRPr/>
            </a:lvl1pPr>
          </a:lstStyle>
          <a:p>
            <a:pPr>
              <a:defRPr/>
            </a:pPr>
            <a:fld id="{3C50D2A4-B6AE-4EA1-A793-FD6CA59D830E}" type="datetimeFigureOut">
              <a:rPr lang="en-US"/>
              <a:pPr>
                <a:defRPr/>
              </a:pPr>
              <a:t>4/15/25</a:t>
            </a:fld>
            <a:endParaRPr lang="en-US"/>
          </a:p>
        </p:txBody>
      </p:sp>
      <p:sp>
        <p:nvSpPr>
          <p:cNvPr id="11" name="Footer Placeholder 5">
            <a:extLst>
              <a:ext uri="{FF2B5EF4-FFF2-40B4-BE49-F238E27FC236}">
                <a16:creationId xmlns:a16="http://schemas.microsoft.com/office/drawing/2014/main" id="{FB962903-F6F7-C652-3642-908890958EE1}"/>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6">
            <a:extLst>
              <a:ext uri="{FF2B5EF4-FFF2-40B4-BE49-F238E27FC236}">
                <a16:creationId xmlns:a16="http://schemas.microsoft.com/office/drawing/2014/main" id="{5F125FF8-8AA1-A776-52E1-694789B49C57}"/>
              </a:ext>
            </a:extLst>
          </p:cNvPr>
          <p:cNvSpPr>
            <a:spLocks noGrp="1"/>
          </p:cNvSpPr>
          <p:nvPr>
            <p:ph type="sldNum" sz="quarter" idx="12"/>
          </p:nvPr>
        </p:nvSpPr>
        <p:spPr/>
        <p:txBody>
          <a:bodyPr/>
          <a:lstStyle>
            <a:lvl1pPr>
              <a:defRPr/>
            </a:lvl1pPr>
          </a:lstStyle>
          <a:p>
            <a:pPr>
              <a:defRPr/>
            </a:pPr>
            <a:fld id="{04EA9576-A832-47B8-AC0C-7C20240BDDEB}" type="slidenum">
              <a:rPr lang="en-US"/>
              <a:pPr>
                <a:defRPr/>
              </a:pPr>
              <a:t>‹#›</a:t>
            </a:fld>
            <a:endParaRPr lang="en-US"/>
          </a:p>
        </p:txBody>
      </p:sp>
    </p:spTree>
    <p:extLst>
      <p:ext uri="{BB962C8B-B14F-4D97-AF65-F5344CB8AC3E}">
        <p14:creationId xmlns:p14="http://schemas.microsoft.com/office/powerpoint/2010/main" val="285722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descr="A logo of corn grown association&#10;&#10;Description automatically generated">
            <a:extLst>
              <a:ext uri="{FF2B5EF4-FFF2-40B4-BE49-F238E27FC236}">
                <a16:creationId xmlns:a16="http://schemas.microsoft.com/office/drawing/2014/main" id="{8125CF39-CCEF-C886-C7F7-8D4F9DAE5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13" y="444500"/>
            <a:ext cx="16335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up of a building&#10;&#10;Description automatically generated">
            <a:extLst>
              <a:ext uri="{FF2B5EF4-FFF2-40B4-BE49-F238E27FC236}">
                <a16:creationId xmlns:a16="http://schemas.microsoft.com/office/drawing/2014/main" id="{5D4D214F-BCC5-05BC-133E-69238539A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1651000"/>
            <a:ext cx="5397500" cy="43307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 Diagonal Corner Rectangle 6">
            <a:extLst>
              <a:ext uri="{FF2B5EF4-FFF2-40B4-BE49-F238E27FC236}">
                <a16:creationId xmlns:a16="http://schemas.microsoft.com/office/drawing/2014/main" id="{6F86D6FF-F0B5-1474-65F2-207181DA6EC6}"/>
              </a:ext>
            </a:extLst>
          </p:cNvPr>
          <p:cNvSpPr/>
          <p:nvPr/>
        </p:nvSpPr>
        <p:spPr>
          <a:xfrm>
            <a:off x="6778625" y="2197100"/>
            <a:ext cx="3975100" cy="3767138"/>
          </a:xfrm>
          <a:prstGeom prst="round2Diag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9">
            <a:extLst>
              <a:ext uri="{FF2B5EF4-FFF2-40B4-BE49-F238E27FC236}">
                <a16:creationId xmlns:a16="http://schemas.microsoft.com/office/drawing/2014/main" id="{4C9E3129-DEC2-ED36-7FF7-01AE0D430C5C}"/>
              </a:ext>
            </a:extLst>
          </p:cNvPr>
          <p:cNvGrpSpPr>
            <a:grpSpLocks/>
          </p:cNvGrpSpPr>
          <p:nvPr/>
        </p:nvGrpSpPr>
        <p:grpSpPr bwMode="auto">
          <a:xfrm>
            <a:off x="10866438" y="828675"/>
            <a:ext cx="1325562" cy="287338"/>
            <a:chOff x="10860883" y="1978752"/>
            <a:chExt cx="1324854" cy="287691"/>
          </a:xfrm>
        </p:grpSpPr>
        <p:sp>
          <p:nvSpPr>
            <p:cNvPr id="7" name="Rectangle 6">
              <a:extLst>
                <a:ext uri="{FF2B5EF4-FFF2-40B4-BE49-F238E27FC236}">
                  <a16:creationId xmlns:a16="http://schemas.microsoft.com/office/drawing/2014/main" id="{78F28C0E-720D-81FE-0904-6BE53D60A919}"/>
                </a:ext>
              </a:extLst>
            </p:cNvPr>
            <p:cNvSpPr/>
            <p:nvPr/>
          </p:nvSpPr>
          <p:spPr>
            <a:xfrm>
              <a:off x="10860883" y="1978752"/>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7B1038E5-A3F7-4221-D966-B641B05D6E99}"/>
                </a:ext>
              </a:extLst>
            </p:cNvPr>
            <p:cNvSpPr/>
            <p:nvPr/>
          </p:nvSpPr>
          <p:spPr>
            <a:xfrm>
              <a:off x="10860883" y="2099550"/>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366ED2BF-D6BB-EE04-F249-14F3B7EABEDA}"/>
                </a:ext>
              </a:extLst>
            </p:cNvPr>
            <p:cNvSpPr/>
            <p:nvPr/>
          </p:nvSpPr>
          <p:spPr>
            <a:xfrm>
              <a:off x="10867230" y="2217170"/>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a:xfrm>
            <a:off x="4542183" y="404882"/>
            <a:ext cx="6211956" cy="1135684"/>
          </a:xfrm>
        </p:spPr>
        <p:txBody>
          <a:bodyPr>
            <a:normAutofit/>
          </a:bodyPr>
          <a:lstStyle>
            <a:lvl1pPr algn="r">
              <a:defRPr sz="3200" b="1">
                <a:solidFill>
                  <a:schemeClr val="bg2">
                    <a:lumMod val="10000"/>
                  </a:schemeClr>
                </a:solidFill>
              </a:defRPr>
            </a:lvl1pPr>
          </a:lstStyle>
          <a:p>
            <a:r>
              <a:rPr lang="en-US"/>
              <a:t>Click to edit Master title style</a:t>
            </a:r>
            <a:endParaRPr lang="en-US" dirty="0"/>
          </a:p>
        </p:txBody>
      </p:sp>
      <p:sp>
        <p:nvSpPr>
          <p:cNvPr id="10" name="Date Placeholder 2">
            <a:extLst>
              <a:ext uri="{FF2B5EF4-FFF2-40B4-BE49-F238E27FC236}">
                <a16:creationId xmlns:a16="http://schemas.microsoft.com/office/drawing/2014/main" id="{6E92D4A5-9FE5-0F58-F0DA-9989F41C30FF}"/>
              </a:ext>
            </a:extLst>
          </p:cNvPr>
          <p:cNvSpPr>
            <a:spLocks noGrp="1"/>
          </p:cNvSpPr>
          <p:nvPr>
            <p:ph type="dt" sz="half" idx="10"/>
          </p:nvPr>
        </p:nvSpPr>
        <p:spPr/>
        <p:txBody>
          <a:bodyPr/>
          <a:lstStyle>
            <a:lvl1pPr>
              <a:defRPr/>
            </a:lvl1pPr>
          </a:lstStyle>
          <a:p>
            <a:pPr>
              <a:defRPr/>
            </a:pPr>
            <a:fld id="{8B2B8C99-32A2-4ECD-A77E-32218FC054F8}" type="datetimeFigureOut">
              <a:rPr lang="en-US"/>
              <a:pPr>
                <a:defRPr/>
              </a:pPr>
              <a:t>4/15/25</a:t>
            </a:fld>
            <a:endParaRPr lang="en-US"/>
          </a:p>
        </p:txBody>
      </p:sp>
      <p:sp>
        <p:nvSpPr>
          <p:cNvPr id="11" name="Footer Placeholder 3">
            <a:extLst>
              <a:ext uri="{FF2B5EF4-FFF2-40B4-BE49-F238E27FC236}">
                <a16:creationId xmlns:a16="http://schemas.microsoft.com/office/drawing/2014/main" id="{BE95859A-A6B8-EC4F-2D2B-F7229BB5FD65}"/>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4">
            <a:extLst>
              <a:ext uri="{FF2B5EF4-FFF2-40B4-BE49-F238E27FC236}">
                <a16:creationId xmlns:a16="http://schemas.microsoft.com/office/drawing/2014/main" id="{DB7B4E7C-9D0E-C2CA-C171-069ECBB8FAF2}"/>
              </a:ext>
            </a:extLst>
          </p:cNvPr>
          <p:cNvSpPr>
            <a:spLocks noGrp="1"/>
          </p:cNvSpPr>
          <p:nvPr>
            <p:ph type="sldNum" sz="quarter" idx="12"/>
          </p:nvPr>
        </p:nvSpPr>
        <p:spPr/>
        <p:txBody>
          <a:bodyPr/>
          <a:lstStyle>
            <a:lvl1pPr>
              <a:defRPr/>
            </a:lvl1pPr>
          </a:lstStyle>
          <a:p>
            <a:pPr>
              <a:defRPr/>
            </a:pPr>
            <a:fld id="{5D28F4C5-1B5D-417C-B010-35CBEFE571F0}" type="slidenum">
              <a:rPr lang="en-US"/>
              <a:pPr>
                <a:defRPr/>
              </a:pPr>
              <a:t>‹#›</a:t>
            </a:fld>
            <a:endParaRPr lang="en-US"/>
          </a:p>
        </p:txBody>
      </p:sp>
    </p:spTree>
    <p:extLst>
      <p:ext uri="{BB962C8B-B14F-4D97-AF65-F5344CB8AC3E}">
        <p14:creationId xmlns:p14="http://schemas.microsoft.com/office/powerpoint/2010/main" val="146980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6" descr="A logo of corn grown association&#10;&#10;Description automatically generated">
            <a:extLst>
              <a:ext uri="{FF2B5EF4-FFF2-40B4-BE49-F238E27FC236}">
                <a16:creationId xmlns:a16="http://schemas.microsoft.com/office/drawing/2014/main" id="{393C5550-3B75-1BDD-9C94-B49BEE619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13" y="444500"/>
            <a:ext cx="16335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BDACE6C-C553-5CD2-BC65-4B6138ABC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1651000"/>
            <a:ext cx="5397500" cy="43307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 Diagonal Corner Rectangle 6">
            <a:extLst>
              <a:ext uri="{FF2B5EF4-FFF2-40B4-BE49-F238E27FC236}">
                <a16:creationId xmlns:a16="http://schemas.microsoft.com/office/drawing/2014/main" id="{B78EE258-4404-F337-E263-F7795D6E809A}"/>
              </a:ext>
            </a:extLst>
          </p:cNvPr>
          <p:cNvSpPr/>
          <p:nvPr/>
        </p:nvSpPr>
        <p:spPr>
          <a:xfrm>
            <a:off x="6778625" y="2197100"/>
            <a:ext cx="3975100" cy="3767138"/>
          </a:xfrm>
          <a:prstGeom prst="round2Diag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9">
            <a:extLst>
              <a:ext uri="{FF2B5EF4-FFF2-40B4-BE49-F238E27FC236}">
                <a16:creationId xmlns:a16="http://schemas.microsoft.com/office/drawing/2014/main" id="{E37EE7E8-B15C-06BE-D6E5-394350FE7317}"/>
              </a:ext>
            </a:extLst>
          </p:cNvPr>
          <p:cNvGrpSpPr>
            <a:grpSpLocks/>
          </p:cNvGrpSpPr>
          <p:nvPr/>
        </p:nvGrpSpPr>
        <p:grpSpPr bwMode="auto">
          <a:xfrm>
            <a:off x="10866438" y="828675"/>
            <a:ext cx="1325562" cy="287338"/>
            <a:chOff x="10860883" y="1978752"/>
            <a:chExt cx="1324854" cy="287691"/>
          </a:xfrm>
        </p:grpSpPr>
        <p:sp>
          <p:nvSpPr>
            <p:cNvPr id="7" name="Rectangle 6">
              <a:extLst>
                <a:ext uri="{FF2B5EF4-FFF2-40B4-BE49-F238E27FC236}">
                  <a16:creationId xmlns:a16="http://schemas.microsoft.com/office/drawing/2014/main" id="{85094409-A8A7-EC00-D0D3-3A8869F220FA}"/>
                </a:ext>
              </a:extLst>
            </p:cNvPr>
            <p:cNvSpPr/>
            <p:nvPr/>
          </p:nvSpPr>
          <p:spPr>
            <a:xfrm>
              <a:off x="10860883" y="1978752"/>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020D547-B769-35FD-A134-87B9330357B9}"/>
                </a:ext>
              </a:extLst>
            </p:cNvPr>
            <p:cNvSpPr/>
            <p:nvPr/>
          </p:nvSpPr>
          <p:spPr>
            <a:xfrm>
              <a:off x="10860883" y="2099550"/>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FB636BD2-5254-572E-C53A-851DA79279B9}"/>
                </a:ext>
              </a:extLst>
            </p:cNvPr>
            <p:cNvSpPr/>
            <p:nvPr/>
          </p:nvSpPr>
          <p:spPr>
            <a:xfrm>
              <a:off x="10867230" y="2217170"/>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a:xfrm>
            <a:off x="4542183" y="404882"/>
            <a:ext cx="6211956" cy="1135684"/>
          </a:xfrm>
        </p:spPr>
        <p:txBody>
          <a:bodyPr>
            <a:normAutofit/>
          </a:bodyPr>
          <a:lstStyle>
            <a:lvl1pPr algn="r">
              <a:defRPr sz="3200" b="1">
                <a:solidFill>
                  <a:schemeClr val="bg2">
                    <a:lumMod val="10000"/>
                  </a:schemeClr>
                </a:solidFill>
              </a:defRPr>
            </a:lvl1pPr>
          </a:lstStyle>
          <a:p>
            <a:r>
              <a:rPr lang="en-US"/>
              <a:t>Click to edit Master title style</a:t>
            </a:r>
            <a:endParaRPr lang="en-US" dirty="0"/>
          </a:p>
        </p:txBody>
      </p:sp>
      <p:sp>
        <p:nvSpPr>
          <p:cNvPr id="10" name="Date Placeholder 2">
            <a:extLst>
              <a:ext uri="{FF2B5EF4-FFF2-40B4-BE49-F238E27FC236}">
                <a16:creationId xmlns:a16="http://schemas.microsoft.com/office/drawing/2014/main" id="{3F895844-7FF0-705A-660E-2E2D49384ADE}"/>
              </a:ext>
            </a:extLst>
          </p:cNvPr>
          <p:cNvSpPr>
            <a:spLocks noGrp="1"/>
          </p:cNvSpPr>
          <p:nvPr>
            <p:ph type="dt" sz="half" idx="10"/>
          </p:nvPr>
        </p:nvSpPr>
        <p:spPr/>
        <p:txBody>
          <a:bodyPr/>
          <a:lstStyle>
            <a:lvl1pPr>
              <a:defRPr/>
            </a:lvl1pPr>
          </a:lstStyle>
          <a:p>
            <a:pPr>
              <a:defRPr/>
            </a:pPr>
            <a:fld id="{8F9F8146-C382-47E0-BF8C-99BFCE883C71}" type="datetimeFigureOut">
              <a:rPr lang="en-US"/>
              <a:pPr>
                <a:defRPr/>
              </a:pPr>
              <a:t>4/15/25</a:t>
            </a:fld>
            <a:endParaRPr lang="en-US"/>
          </a:p>
        </p:txBody>
      </p:sp>
      <p:sp>
        <p:nvSpPr>
          <p:cNvPr id="11" name="Footer Placeholder 3">
            <a:extLst>
              <a:ext uri="{FF2B5EF4-FFF2-40B4-BE49-F238E27FC236}">
                <a16:creationId xmlns:a16="http://schemas.microsoft.com/office/drawing/2014/main" id="{9ED35634-633C-C103-C428-82DB8559C25C}"/>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4">
            <a:extLst>
              <a:ext uri="{FF2B5EF4-FFF2-40B4-BE49-F238E27FC236}">
                <a16:creationId xmlns:a16="http://schemas.microsoft.com/office/drawing/2014/main" id="{CA0A0A8C-6602-BD03-0B2F-C132D176518C}"/>
              </a:ext>
            </a:extLst>
          </p:cNvPr>
          <p:cNvSpPr>
            <a:spLocks noGrp="1"/>
          </p:cNvSpPr>
          <p:nvPr>
            <p:ph type="sldNum" sz="quarter" idx="12"/>
          </p:nvPr>
        </p:nvSpPr>
        <p:spPr/>
        <p:txBody>
          <a:bodyPr/>
          <a:lstStyle>
            <a:lvl1pPr>
              <a:defRPr/>
            </a:lvl1pPr>
          </a:lstStyle>
          <a:p>
            <a:pPr>
              <a:defRPr/>
            </a:pPr>
            <a:fld id="{CCAEBE11-AA5B-4CA0-BD19-49D01A957685}" type="slidenum">
              <a:rPr lang="en-US"/>
              <a:pPr>
                <a:defRPr/>
              </a:pPr>
              <a:t>‹#›</a:t>
            </a:fld>
            <a:endParaRPr lang="en-US"/>
          </a:p>
        </p:txBody>
      </p:sp>
    </p:spTree>
    <p:extLst>
      <p:ext uri="{BB962C8B-B14F-4D97-AF65-F5344CB8AC3E}">
        <p14:creationId xmlns:p14="http://schemas.microsoft.com/office/powerpoint/2010/main" val="407927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6" descr="A logo of corn grown association&#10;&#10;Description automatically generated">
            <a:extLst>
              <a:ext uri="{FF2B5EF4-FFF2-40B4-BE49-F238E27FC236}">
                <a16:creationId xmlns:a16="http://schemas.microsoft.com/office/drawing/2014/main" id="{F3650374-9068-E2FA-779C-F3C9AB66C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13" y="444500"/>
            <a:ext cx="16335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2B0DF97-33AE-B345-2FED-569AD3E7E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1651000"/>
            <a:ext cx="5397500" cy="43307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 Diagonal Corner Rectangle 6">
            <a:extLst>
              <a:ext uri="{FF2B5EF4-FFF2-40B4-BE49-F238E27FC236}">
                <a16:creationId xmlns:a16="http://schemas.microsoft.com/office/drawing/2014/main" id="{37E2622F-33B6-3204-D5BE-28F526F20CAC}"/>
              </a:ext>
            </a:extLst>
          </p:cNvPr>
          <p:cNvSpPr/>
          <p:nvPr/>
        </p:nvSpPr>
        <p:spPr>
          <a:xfrm>
            <a:off x="6778625" y="2197100"/>
            <a:ext cx="3975100" cy="3767138"/>
          </a:xfrm>
          <a:prstGeom prst="round2Diag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9">
            <a:extLst>
              <a:ext uri="{FF2B5EF4-FFF2-40B4-BE49-F238E27FC236}">
                <a16:creationId xmlns:a16="http://schemas.microsoft.com/office/drawing/2014/main" id="{1A353DD2-38E9-F800-E847-A33A7D325A28}"/>
              </a:ext>
            </a:extLst>
          </p:cNvPr>
          <p:cNvGrpSpPr>
            <a:grpSpLocks/>
          </p:cNvGrpSpPr>
          <p:nvPr/>
        </p:nvGrpSpPr>
        <p:grpSpPr bwMode="auto">
          <a:xfrm>
            <a:off x="10866438" y="828675"/>
            <a:ext cx="1325562" cy="287338"/>
            <a:chOff x="10860883" y="1978752"/>
            <a:chExt cx="1324854" cy="287691"/>
          </a:xfrm>
        </p:grpSpPr>
        <p:sp>
          <p:nvSpPr>
            <p:cNvPr id="7" name="Rectangle 6">
              <a:extLst>
                <a:ext uri="{FF2B5EF4-FFF2-40B4-BE49-F238E27FC236}">
                  <a16:creationId xmlns:a16="http://schemas.microsoft.com/office/drawing/2014/main" id="{A0385B3C-D6EE-9D23-1274-37DBFA4CC5DA}"/>
                </a:ext>
              </a:extLst>
            </p:cNvPr>
            <p:cNvSpPr/>
            <p:nvPr/>
          </p:nvSpPr>
          <p:spPr>
            <a:xfrm>
              <a:off x="10860883" y="1978752"/>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86824AE3-E9CD-D39A-8759-5D6321E006C1}"/>
                </a:ext>
              </a:extLst>
            </p:cNvPr>
            <p:cNvSpPr/>
            <p:nvPr/>
          </p:nvSpPr>
          <p:spPr>
            <a:xfrm>
              <a:off x="10860883" y="2099550"/>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B5A31A4D-CD1D-F571-38F0-03239AAB1DE1}"/>
                </a:ext>
              </a:extLst>
            </p:cNvPr>
            <p:cNvSpPr/>
            <p:nvPr/>
          </p:nvSpPr>
          <p:spPr>
            <a:xfrm>
              <a:off x="10867230" y="2217170"/>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a:xfrm>
            <a:off x="4542183" y="404882"/>
            <a:ext cx="6211956" cy="1135684"/>
          </a:xfrm>
        </p:spPr>
        <p:txBody>
          <a:bodyPr>
            <a:normAutofit/>
          </a:bodyPr>
          <a:lstStyle>
            <a:lvl1pPr algn="r">
              <a:defRPr sz="3200" b="1">
                <a:solidFill>
                  <a:schemeClr val="bg2">
                    <a:lumMod val="10000"/>
                  </a:schemeClr>
                </a:solidFill>
              </a:defRPr>
            </a:lvl1pPr>
          </a:lstStyle>
          <a:p>
            <a:r>
              <a:rPr lang="en-US"/>
              <a:t>Click to edit Master title style</a:t>
            </a:r>
            <a:endParaRPr lang="en-US" dirty="0"/>
          </a:p>
        </p:txBody>
      </p:sp>
      <p:sp>
        <p:nvSpPr>
          <p:cNvPr id="10" name="Date Placeholder 2">
            <a:extLst>
              <a:ext uri="{FF2B5EF4-FFF2-40B4-BE49-F238E27FC236}">
                <a16:creationId xmlns:a16="http://schemas.microsoft.com/office/drawing/2014/main" id="{75EFA60A-AF5F-2BF6-24EE-57CA51B3FC33}"/>
              </a:ext>
            </a:extLst>
          </p:cNvPr>
          <p:cNvSpPr>
            <a:spLocks noGrp="1"/>
          </p:cNvSpPr>
          <p:nvPr>
            <p:ph type="dt" sz="half" idx="10"/>
          </p:nvPr>
        </p:nvSpPr>
        <p:spPr/>
        <p:txBody>
          <a:bodyPr/>
          <a:lstStyle>
            <a:lvl1pPr>
              <a:defRPr/>
            </a:lvl1pPr>
          </a:lstStyle>
          <a:p>
            <a:pPr>
              <a:defRPr/>
            </a:pPr>
            <a:fld id="{F9A86FD6-A83B-4265-9294-DF80C95C91B0}" type="datetimeFigureOut">
              <a:rPr lang="en-US"/>
              <a:pPr>
                <a:defRPr/>
              </a:pPr>
              <a:t>4/15/25</a:t>
            </a:fld>
            <a:endParaRPr lang="en-US"/>
          </a:p>
        </p:txBody>
      </p:sp>
      <p:sp>
        <p:nvSpPr>
          <p:cNvPr id="11" name="Footer Placeholder 3">
            <a:extLst>
              <a:ext uri="{FF2B5EF4-FFF2-40B4-BE49-F238E27FC236}">
                <a16:creationId xmlns:a16="http://schemas.microsoft.com/office/drawing/2014/main" id="{F823E02F-0464-8BB7-4888-D8487C8CD483}"/>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4">
            <a:extLst>
              <a:ext uri="{FF2B5EF4-FFF2-40B4-BE49-F238E27FC236}">
                <a16:creationId xmlns:a16="http://schemas.microsoft.com/office/drawing/2014/main" id="{1813EFB5-1234-3EA0-383E-4910BC3404E2}"/>
              </a:ext>
            </a:extLst>
          </p:cNvPr>
          <p:cNvSpPr>
            <a:spLocks noGrp="1"/>
          </p:cNvSpPr>
          <p:nvPr>
            <p:ph type="sldNum" sz="quarter" idx="12"/>
          </p:nvPr>
        </p:nvSpPr>
        <p:spPr/>
        <p:txBody>
          <a:bodyPr/>
          <a:lstStyle>
            <a:lvl1pPr>
              <a:defRPr/>
            </a:lvl1pPr>
          </a:lstStyle>
          <a:p>
            <a:pPr>
              <a:defRPr/>
            </a:pPr>
            <a:fld id="{3364D5D6-B8C6-4996-949E-2458825337A5}" type="slidenum">
              <a:rPr lang="en-US"/>
              <a:pPr>
                <a:defRPr/>
              </a:pPr>
              <a:t>‹#›</a:t>
            </a:fld>
            <a:endParaRPr lang="en-US"/>
          </a:p>
        </p:txBody>
      </p:sp>
    </p:spTree>
    <p:extLst>
      <p:ext uri="{BB962C8B-B14F-4D97-AF65-F5344CB8AC3E}">
        <p14:creationId xmlns:p14="http://schemas.microsoft.com/office/powerpoint/2010/main" val="2233705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6" descr="A logo of corn grown association&#10;&#10;Description automatically generated">
            <a:extLst>
              <a:ext uri="{FF2B5EF4-FFF2-40B4-BE49-F238E27FC236}">
                <a16:creationId xmlns:a16="http://schemas.microsoft.com/office/drawing/2014/main" id="{C821F5E7-2C73-F8CA-5976-92893BAB8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13" y="444500"/>
            <a:ext cx="16335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F8E8A67-940E-C81D-331F-8DDD10064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1651000"/>
            <a:ext cx="5397500" cy="43307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 Diagonal Corner Rectangle 6">
            <a:extLst>
              <a:ext uri="{FF2B5EF4-FFF2-40B4-BE49-F238E27FC236}">
                <a16:creationId xmlns:a16="http://schemas.microsoft.com/office/drawing/2014/main" id="{9962FE8C-DCED-9876-1C54-97CE02DCF400}"/>
              </a:ext>
            </a:extLst>
          </p:cNvPr>
          <p:cNvSpPr/>
          <p:nvPr/>
        </p:nvSpPr>
        <p:spPr>
          <a:xfrm>
            <a:off x="6778625" y="2197100"/>
            <a:ext cx="3975100" cy="3767138"/>
          </a:xfrm>
          <a:prstGeom prst="round2Diag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9">
            <a:extLst>
              <a:ext uri="{FF2B5EF4-FFF2-40B4-BE49-F238E27FC236}">
                <a16:creationId xmlns:a16="http://schemas.microsoft.com/office/drawing/2014/main" id="{B94AB663-5D9F-1249-3F20-CBA1815F244F}"/>
              </a:ext>
            </a:extLst>
          </p:cNvPr>
          <p:cNvGrpSpPr>
            <a:grpSpLocks/>
          </p:cNvGrpSpPr>
          <p:nvPr/>
        </p:nvGrpSpPr>
        <p:grpSpPr bwMode="auto">
          <a:xfrm>
            <a:off x="10866438" y="828675"/>
            <a:ext cx="1325562" cy="287338"/>
            <a:chOff x="10860883" y="1978752"/>
            <a:chExt cx="1324854" cy="287691"/>
          </a:xfrm>
        </p:grpSpPr>
        <p:sp>
          <p:nvSpPr>
            <p:cNvPr id="7" name="Rectangle 6">
              <a:extLst>
                <a:ext uri="{FF2B5EF4-FFF2-40B4-BE49-F238E27FC236}">
                  <a16:creationId xmlns:a16="http://schemas.microsoft.com/office/drawing/2014/main" id="{560719D3-7726-BC13-7C1A-EB3A862CF2AD}"/>
                </a:ext>
              </a:extLst>
            </p:cNvPr>
            <p:cNvSpPr/>
            <p:nvPr/>
          </p:nvSpPr>
          <p:spPr>
            <a:xfrm>
              <a:off x="10860883" y="1978752"/>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D4BDC787-FCBD-67BA-A598-69D5CB905192}"/>
                </a:ext>
              </a:extLst>
            </p:cNvPr>
            <p:cNvSpPr/>
            <p:nvPr/>
          </p:nvSpPr>
          <p:spPr>
            <a:xfrm>
              <a:off x="10860883" y="2099550"/>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87D9674B-4DD3-B1FF-5219-87A781A96E90}"/>
                </a:ext>
              </a:extLst>
            </p:cNvPr>
            <p:cNvSpPr/>
            <p:nvPr/>
          </p:nvSpPr>
          <p:spPr>
            <a:xfrm>
              <a:off x="10867230" y="2217170"/>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a:xfrm>
            <a:off x="4542183" y="404882"/>
            <a:ext cx="6211956" cy="1135684"/>
          </a:xfrm>
        </p:spPr>
        <p:txBody>
          <a:bodyPr>
            <a:normAutofit/>
          </a:bodyPr>
          <a:lstStyle>
            <a:lvl1pPr algn="r">
              <a:defRPr sz="3200" b="1">
                <a:solidFill>
                  <a:schemeClr val="bg2">
                    <a:lumMod val="10000"/>
                  </a:schemeClr>
                </a:solidFill>
              </a:defRPr>
            </a:lvl1pPr>
          </a:lstStyle>
          <a:p>
            <a:r>
              <a:rPr lang="en-US"/>
              <a:t>Click to edit Master title style</a:t>
            </a:r>
            <a:endParaRPr lang="en-US" dirty="0"/>
          </a:p>
        </p:txBody>
      </p:sp>
      <p:sp>
        <p:nvSpPr>
          <p:cNvPr id="10" name="Date Placeholder 2">
            <a:extLst>
              <a:ext uri="{FF2B5EF4-FFF2-40B4-BE49-F238E27FC236}">
                <a16:creationId xmlns:a16="http://schemas.microsoft.com/office/drawing/2014/main" id="{81AEA7D5-0AC6-ADE9-E2CA-D5C3D2B60F5A}"/>
              </a:ext>
            </a:extLst>
          </p:cNvPr>
          <p:cNvSpPr>
            <a:spLocks noGrp="1"/>
          </p:cNvSpPr>
          <p:nvPr>
            <p:ph type="dt" sz="half" idx="10"/>
          </p:nvPr>
        </p:nvSpPr>
        <p:spPr/>
        <p:txBody>
          <a:bodyPr/>
          <a:lstStyle>
            <a:lvl1pPr>
              <a:defRPr/>
            </a:lvl1pPr>
          </a:lstStyle>
          <a:p>
            <a:pPr>
              <a:defRPr/>
            </a:pPr>
            <a:fld id="{373E6AF6-4AE9-4CFA-BCFA-A9AB659847D1}" type="datetimeFigureOut">
              <a:rPr lang="en-US"/>
              <a:pPr>
                <a:defRPr/>
              </a:pPr>
              <a:t>4/15/25</a:t>
            </a:fld>
            <a:endParaRPr lang="en-US"/>
          </a:p>
        </p:txBody>
      </p:sp>
      <p:sp>
        <p:nvSpPr>
          <p:cNvPr id="11" name="Footer Placeholder 3">
            <a:extLst>
              <a:ext uri="{FF2B5EF4-FFF2-40B4-BE49-F238E27FC236}">
                <a16:creationId xmlns:a16="http://schemas.microsoft.com/office/drawing/2014/main" id="{0EA0D7A2-A68A-2C29-A2B2-4D488063275C}"/>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4">
            <a:extLst>
              <a:ext uri="{FF2B5EF4-FFF2-40B4-BE49-F238E27FC236}">
                <a16:creationId xmlns:a16="http://schemas.microsoft.com/office/drawing/2014/main" id="{D59C0361-2AA5-9254-487F-67F745B33837}"/>
              </a:ext>
            </a:extLst>
          </p:cNvPr>
          <p:cNvSpPr>
            <a:spLocks noGrp="1"/>
          </p:cNvSpPr>
          <p:nvPr>
            <p:ph type="sldNum" sz="quarter" idx="12"/>
          </p:nvPr>
        </p:nvSpPr>
        <p:spPr/>
        <p:txBody>
          <a:bodyPr/>
          <a:lstStyle>
            <a:lvl1pPr>
              <a:defRPr/>
            </a:lvl1pPr>
          </a:lstStyle>
          <a:p>
            <a:pPr>
              <a:defRPr/>
            </a:pPr>
            <a:fld id="{48F46DE4-6C00-4B31-A161-10DB42756458}" type="slidenum">
              <a:rPr lang="en-US"/>
              <a:pPr>
                <a:defRPr/>
              </a:pPr>
              <a:t>‹#›</a:t>
            </a:fld>
            <a:endParaRPr lang="en-US"/>
          </a:p>
        </p:txBody>
      </p:sp>
    </p:spTree>
    <p:extLst>
      <p:ext uri="{BB962C8B-B14F-4D97-AF65-F5344CB8AC3E}">
        <p14:creationId xmlns:p14="http://schemas.microsoft.com/office/powerpoint/2010/main" val="3925847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3" name="Picture 6" descr="A logo of corn grown association&#10;&#10;Description automatically generated">
            <a:extLst>
              <a:ext uri="{FF2B5EF4-FFF2-40B4-BE49-F238E27FC236}">
                <a16:creationId xmlns:a16="http://schemas.microsoft.com/office/drawing/2014/main" id="{7F2373C7-A36A-97E3-B6D5-230DA28E5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13" y="444500"/>
            <a:ext cx="16335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4779760-639A-B385-157F-245E309DB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1651000"/>
            <a:ext cx="5397500" cy="43307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 Diagonal Corner Rectangle 6">
            <a:extLst>
              <a:ext uri="{FF2B5EF4-FFF2-40B4-BE49-F238E27FC236}">
                <a16:creationId xmlns:a16="http://schemas.microsoft.com/office/drawing/2014/main" id="{0499AEA8-A0F9-7E7B-342E-42C48E742028}"/>
              </a:ext>
            </a:extLst>
          </p:cNvPr>
          <p:cNvSpPr/>
          <p:nvPr/>
        </p:nvSpPr>
        <p:spPr>
          <a:xfrm>
            <a:off x="6778625" y="2197100"/>
            <a:ext cx="3975100" cy="3767138"/>
          </a:xfrm>
          <a:prstGeom prst="round2Diag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9">
            <a:extLst>
              <a:ext uri="{FF2B5EF4-FFF2-40B4-BE49-F238E27FC236}">
                <a16:creationId xmlns:a16="http://schemas.microsoft.com/office/drawing/2014/main" id="{AAA7B715-14DB-CF30-59C1-1873FB56B2F5}"/>
              </a:ext>
            </a:extLst>
          </p:cNvPr>
          <p:cNvGrpSpPr>
            <a:grpSpLocks/>
          </p:cNvGrpSpPr>
          <p:nvPr/>
        </p:nvGrpSpPr>
        <p:grpSpPr bwMode="auto">
          <a:xfrm>
            <a:off x="10866438" y="828675"/>
            <a:ext cx="1325562" cy="287338"/>
            <a:chOff x="10860883" y="1978752"/>
            <a:chExt cx="1324854" cy="287691"/>
          </a:xfrm>
        </p:grpSpPr>
        <p:sp>
          <p:nvSpPr>
            <p:cNvPr id="7" name="Rectangle 6">
              <a:extLst>
                <a:ext uri="{FF2B5EF4-FFF2-40B4-BE49-F238E27FC236}">
                  <a16:creationId xmlns:a16="http://schemas.microsoft.com/office/drawing/2014/main" id="{0E68CA52-14FB-919C-4741-7979D80F9917}"/>
                </a:ext>
              </a:extLst>
            </p:cNvPr>
            <p:cNvSpPr/>
            <p:nvPr/>
          </p:nvSpPr>
          <p:spPr>
            <a:xfrm>
              <a:off x="10860883" y="1978752"/>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931AEC9E-DEFD-E4DF-31CF-38A2AB043B59}"/>
                </a:ext>
              </a:extLst>
            </p:cNvPr>
            <p:cNvSpPr/>
            <p:nvPr/>
          </p:nvSpPr>
          <p:spPr>
            <a:xfrm>
              <a:off x="10860883" y="2099550"/>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B4B81134-6CBC-4EAA-D6F7-D66142653A99}"/>
                </a:ext>
              </a:extLst>
            </p:cNvPr>
            <p:cNvSpPr/>
            <p:nvPr/>
          </p:nvSpPr>
          <p:spPr>
            <a:xfrm>
              <a:off x="10867230" y="2217170"/>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a:xfrm>
            <a:off x="4542183" y="404882"/>
            <a:ext cx="6211956" cy="1135684"/>
          </a:xfrm>
        </p:spPr>
        <p:txBody>
          <a:bodyPr>
            <a:normAutofit/>
          </a:bodyPr>
          <a:lstStyle>
            <a:lvl1pPr algn="r">
              <a:defRPr sz="3200" b="1">
                <a:solidFill>
                  <a:schemeClr val="bg2">
                    <a:lumMod val="10000"/>
                  </a:schemeClr>
                </a:solidFill>
              </a:defRPr>
            </a:lvl1pPr>
          </a:lstStyle>
          <a:p>
            <a:r>
              <a:rPr lang="en-US"/>
              <a:t>Click to edit Master title style</a:t>
            </a:r>
            <a:endParaRPr lang="en-US" dirty="0"/>
          </a:p>
        </p:txBody>
      </p:sp>
      <p:sp>
        <p:nvSpPr>
          <p:cNvPr id="10" name="Date Placeholder 2">
            <a:extLst>
              <a:ext uri="{FF2B5EF4-FFF2-40B4-BE49-F238E27FC236}">
                <a16:creationId xmlns:a16="http://schemas.microsoft.com/office/drawing/2014/main" id="{85DDB0AD-8002-E15C-6011-50ED9F11C483}"/>
              </a:ext>
            </a:extLst>
          </p:cNvPr>
          <p:cNvSpPr>
            <a:spLocks noGrp="1"/>
          </p:cNvSpPr>
          <p:nvPr>
            <p:ph type="dt" sz="half" idx="10"/>
          </p:nvPr>
        </p:nvSpPr>
        <p:spPr/>
        <p:txBody>
          <a:bodyPr/>
          <a:lstStyle>
            <a:lvl1pPr>
              <a:defRPr/>
            </a:lvl1pPr>
          </a:lstStyle>
          <a:p>
            <a:pPr>
              <a:defRPr/>
            </a:pPr>
            <a:fld id="{9C6A073F-DCB9-4BED-89AE-EA2A04020014}" type="datetimeFigureOut">
              <a:rPr lang="en-US"/>
              <a:pPr>
                <a:defRPr/>
              </a:pPr>
              <a:t>4/15/25</a:t>
            </a:fld>
            <a:endParaRPr lang="en-US"/>
          </a:p>
        </p:txBody>
      </p:sp>
      <p:sp>
        <p:nvSpPr>
          <p:cNvPr id="11" name="Footer Placeholder 3">
            <a:extLst>
              <a:ext uri="{FF2B5EF4-FFF2-40B4-BE49-F238E27FC236}">
                <a16:creationId xmlns:a16="http://schemas.microsoft.com/office/drawing/2014/main" id="{1CC57E4A-FC5C-7F9F-3325-D3B158A87E60}"/>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4">
            <a:extLst>
              <a:ext uri="{FF2B5EF4-FFF2-40B4-BE49-F238E27FC236}">
                <a16:creationId xmlns:a16="http://schemas.microsoft.com/office/drawing/2014/main" id="{16C1E2F8-73E9-8BF9-C625-03E5EBD1FA12}"/>
              </a:ext>
            </a:extLst>
          </p:cNvPr>
          <p:cNvSpPr>
            <a:spLocks noGrp="1"/>
          </p:cNvSpPr>
          <p:nvPr>
            <p:ph type="sldNum" sz="quarter" idx="12"/>
          </p:nvPr>
        </p:nvSpPr>
        <p:spPr/>
        <p:txBody>
          <a:bodyPr/>
          <a:lstStyle>
            <a:lvl1pPr>
              <a:defRPr/>
            </a:lvl1pPr>
          </a:lstStyle>
          <a:p>
            <a:pPr>
              <a:defRPr/>
            </a:pPr>
            <a:fld id="{CE3D1D09-BB91-492D-A689-134869BE7EA8}" type="slidenum">
              <a:rPr lang="en-US"/>
              <a:pPr>
                <a:defRPr/>
              </a:pPr>
              <a:t>‹#›</a:t>
            </a:fld>
            <a:endParaRPr lang="en-US"/>
          </a:p>
        </p:txBody>
      </p:sp>
    </p:spTree>
    <p:extLst>
      <p:ext uri="{BB962C8B-B14F-4D97-AF65-F5344CB8AC3E}">
        <p14:creationId xmlns:p14="http://schemas.microsoft.com/office/powerpoint/2010/main" val="313444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3" name="Picture 6" descr="A logo of corn grown association&#10;&#10;Description automatically generated">
            <a:extLst>
              <a:ext uri="{FF2B5EF4-FFF2-40B4-BE49-F238E27FC236}">
                <a16:creationId xmlns:a16="http://schemas.microsoft.com/office/drawing/2014/main" id="{DAA2B8C8-C725-BCA8-3A0A-181BC4DE7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13" y="444500"/>
            <a:ext cx="16335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451130D-1019-2CC6-6D96-3E6629F64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1651000"/>
            <a:ext cx="5397500" cy="43307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 Diagonal Corner Rectangle 6">
            <a:extLst>
              <a:ext uri="{FF2B5EF4-FFF2-40B4-BE49-F238E27FC236}">
                <a16:creationId xmlns:a16="http://schemas.microsoft.com/office/drawing/2014/main" id="{C97460AA-EC0C-1AD8-2B1F-F885D454846D}"/>
              </a:ext>
            </a:extLst>
          </p:cNvPr>
          <p:cNvSpPr/>
          <p:nvPr/>
        </p:nvSpPr>
        <p:spPr>
          <a:xfrm>
            <a:off x="6778625" y="2197100"/>
            <a:ext cx="3975100" cy="3767138"/>
          </a:xfrm>
          <a:prstGeom prst="round2Diag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9">
            <a:extLst>
              <a:ext uri="{FF2B5EF4-FFF2-40B4-BE49-F238E27FC236}">
                <a16:creationId xmlns:a16="http://schemas.microsoft.com/office/drawing/2014/main" id="{ED989C00-F6C9-1B15-7C3C-9B3CAC6B1C53}"/>
              </a:ext>
            </a:extLst>
          </p:cNvPr>
          <p:cNvGrpSpPr>
            <a:grpSpLocks/>
          </p:cNvGrpSpPr>
          <p:nvPr/>
        </p:nvGrpSpPr>
        <p:grpSpPr bwMode="auto">
          <a:xfrm>
            <a:off x="10866438" y="828675"/>
            <a:ext cx="1325562" cy="287338"/>
            <a:chOff x="10860883" y="1978752"/>
            <a:chExt cx="1324854" cy="287691"/>
          </a:xfrm>
        </p:grpSpPr>
        <p:sp>
          <p:nvSpPr>
            <p:cNvPr id="7" name="Rectangle 6">
              <a:extLst>
                <a:ext uri="{FF2B5EF4-FFF2-40B4-BE49-F238E27FC236}">
                  <a16:creationId xmlns:a16="http://schemas.microsoft.com/office/drawing/2014/main" id="{74F86AC6-F60D-8AA8-E1E3-E7A73E50435A}"/>
                </a:ext>
              </a:extLst>
            </p:cNvPr>
            <p:cNvSpPr/>
            <p:nvPr/>
          </p:nvSpPr>
          <p:spPr>
            <a:xfrm>
              <a:off x="10860883" y="1978752"/>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B6147D8A-F4D0-0DED-86CC-81780813EB00}"/>
                </a:ext>
              </a:extLst>
            </p:cNvPr>
            <p:cNvSpPr/>
            <p:nvPr/>
          </p:nvSpPr>
          <p:spPr>
            <a:xfrm>
              <a:off x="10860883" y="2099550"/>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7B5CF553-8D10-CFC9-C0F9-E4A9BAFEB0B2}"/>
                </a:ext>
              </a:extLst>
            </p:cNvPr>
            <p:cNvSpPr/>
            <p:nvPr/>
          </p:nvSpPr>
          <p:spPr>
            <a:xfrm>
              <a:off x="10867230" y="2217170"/>
              <a:ext cx="1318507" cy="49273"/>
            </a:xfrm>
            <a:prstGeom prst="rect">
              <a:avLst/>
            </a:prstGeom>
            <a:solidFill>
              <a:srgbClr val="FFC75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a:xfrm>
            <a:off x="4542183" y="404882"/>
            <a:ext cx="6211956" cy="1135684"/>
          </a:xfrm>
        </p:spPr>
        <p:txBody>
          <a:bodyPr>
            <a:normAutofit/>
          </a:bodyPr>
          <a:lstStyle>
            <a:lvl1pPr algn="r">
              <a:defRPr sz="3200" b="1">
                <a:solidFill>
                  <a:schemeClr val="bg2">
                    <a:lumMod val="10000"/>
                  </a:schemeClr>
                </a:solidFill>
              </a:defRPr>
            </a:lvl1pPr>
          </a:lstStyle>
          <a:p>
            <a:r>
              <a:rPr lang="en-US"/>
              <a:t>Click to edit Master title style</a:t>
            </a:r>
            <a:endParaRPr lang="en-US" dirty="0"/>
          </a:p>
        </p:txBody>
      </p:sp>
      <p:sp>
        <p:nvSpPr>
          <p:cNvPr id="10" name="Date Placeholder 2">
            <a:extLst>
              <a:ext uri="{FF2B5EF4-FFF2-40B4-BE49-F238E27FC236}">
                <a16:creationId xmlns:a16="http://schemas.microsoft.com/office/drawing/2014/main" id="{F3C609FE-4BB0-AD00-5E2F-87DA343B0C1D}"/>
              </a:ext>
            </a:extLst>
          </p:cNvPr>
          <p:cNvSpPr>
            <a:spLocks noGrp="1"/>
          </p:cNvSpPr>
          <p:nvPr>
            <p:ph type="dt" sz="half" idx="10"/>
          </p:nvPr>
        </p:nvSpPr>
        <p:spPr/>
        <p:txBody>
          <a:bodyPr/>
          <a:lstStyle>
            <a:lvl1pPr>
              <a:defRPr/>
            </a:lvl1pPr>
          </a:lstStyle>
          <a:p>
            <a:pPr>
              <a:defRPr/>
            </a:pPr>
            <a:fld id="{BA7F17C3-3895-4807-93ED-4534ABFA157F}" type="datetimeFigureOut">
              <a:rPr lang="en-US"/>
              <a:pPr>
                <a:defRPr/>
              </a:pPr>
              <a:t>4/15/25</a:t>
            </a:fld>
            <a:endParaRPr lang="en-US"/>
          </a:p>
        </p:txBody>
      </p:sp>
      <p:sp>
        <p:nvSpPr>
          <p:cNvPr id="11" name="Footer Placeholder 3">
            <a:extLst>
              <a:ext uri="{FF2B5EF4-FFF2-40B4-BE49-F238E27FC236}">
                <a16:creationId xmlns:a16="http://schemas.microsoft.com/office/drawing/2014/main" id="{C5BC8783-F9A4-D314-02B7-CF96F3B1EA61}"/>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4">
            <a:extLst>
              <a:ext uri="{FF2B5EF4-FFF2-40B4-BE49-F238E27FC236}">
                <a16:creationId xmlns:a16="http://schemas.microsoft.com/office/drawing/2014/main" id="{065EACD5-EB25-97EC-A96D-1786E51AD452}"/>
              </a:ext>
            </a:extLst>
          </p:cNvPr>
          <p:cNvSpPr>
            <a:spLocks noGrp="1"/>
          </p:cNvSpPr>
          <p:nvPr>
            <p:ph type="sldNum" sz="quarter" idx="12"/>
          </p:nvPr>
        </p:nvSpPr>
        <p:spPr/>
        <p:txBody>
          <a:bodyPr/>
          <a:lstStyle>
            <a:lvl1pPr>
              <a:defRPr/>
            </a:lvl1pPr>
          </a:lstStyle>
          <a:p>
            <a:pPr>
              <a:defRPr/>
            </a:pPr>
            <a:fld id="{1F09E1F6-D741-413D-B879-E682B5040CFB}" type="slidenum">
              <a:rPr lang="en-US"/>
              <a:pPr>
                <a:defRPr/>
              </a:pPr>
              <a:t>‹#›</a:t>
            </a:fld>
            <a:endParaRPr lang="en-US"/>
          </a:p>
        </p:txBody>
      </p:sp>
    </p:spTree>
    <p:extLst>
      <p:ext uri="{BB962C8B-B14F-4D97-AF65-F5344CB8AC3E}">
        <p14:creationId xmlns:p14="http://schemas.microsoft.com/office/powerpoint/2010/main" val="150909355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56E0836-7DB9-1783-4EB8-3A4133A0C763}"/>
              </a:ext>
            </a:extLst>
          </p:cNvPr>
          <p:cNvSpPr>
            <a:spLocks noGrp="1"/>
          </p:cNvSpPr>
          <p:nvPr>
            <p:ph type="dt" sz="half" idx="10"/>
          </p:nvPr>
        </p:nvSpPr>
        <p:spPr/>
        <p:txBody>
          <a:bodyPr/>
          <a:lstStyle>
            <a:lvl1pPr>
              <a:defRPr/>
            </a:lvl1pPr>
          </a:lstStyle>
          <a:p>
            <a:pPr>
              <a:defRPr/>
            </a:pPr>
            <a:fld id="{950C166D-3DEF-4B66-A5C9-D5BBB001C83B}" type="datetimeFigureOut">
              <a:rPr lang="en-US"/>
              <a:pPr>
                <a:defRPr/>
              </a:pPr>
              <a:t>4/15/25</a:t>
            </a:fld>
            <a:endParaRPr lang="en-US"/>
          </a:p>
        </p:txBody>
      </p:sp>
      <p:sp>
        <p:nvSpPr>
          <p:cNvPr id="3" name="Footer Placeholder 4">
            <a:extLst>
              <a:ext uri="{FF2B5EF4-FFF2-40B4-BE49-F238E27FC236}">
                <a16:creationId xmlns:a16="http://schemas.microsoft.com/office/drawing/2014/main" id="{72EFAC58-F122-587E-6BB3-0F869C04500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753B03C-4ADD-AFA2-CA1B-E4258F318188}"/>
              </a:ext>
            </a:extLst>
          </p:cNvPr>
          <p:cNvSpPr>
            <a:spLocks noGrp="1"/>
          </p:cNvSpPr>
          <p:nvPr>
            <p:ph type="sldNum" sz="quarter" idx="12"/>
          </p:nvPr>
        </p:nvSpPr>
        <p:spPr/>
        <p:txBody>
          <a:bodyPr/>
          <a:lstStyle>
            <a:lvl1pPr>
              <a:defRPr/>
            </a:lvl1pPr>
          </a:lstStyle>
          <a:p>
            <a:pPr>
              <a:defRPr/>
            </a:pPr>
            <a:fld id="{F39727B6-6AF0-4E0D-9659-DA1343A6D096}" type="slidenum">
              <a:rPr lang="en-US"/>
              <a:pPr>
                <a:defRPr/>
              </a:pPr>
              <a:t>‹#›</a:t>
            </a:fld>
            <a:endParaRPr lang="en-US"/>
          </a:p>
        </p:txBody>
      </p:sp>
    </p:spTree>
    <p:extLst>
      <p:ext uri="{BB962C8B-B14F-4D97-AF65-F5344CB8AC3E}">
        <p14:creationId xmlns:p14="http://schemas.microsoft.com/office/powerpoint/2010/main" val="3606318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alpha val="56078"/>
          </a:srgb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04CF7C2-7539-7F8D-6AE8-1CEB2B03910E}"/>
              </a:ext>
            </a:extLst>
          </p:cNvPr>
          <p:cNvSpPr>
            <a:spLocks noGrp="1" noChangeArrowheads="1"/>
          </p:cNvSpPr>
          <p:nvPr>
            <p:ph type="title"/>
          </p:nvPr>
        </p:nvSpPr>
        <p:spPr bwMode="auto">
          <a:xfrm>
            <a:off x="838200" y="365125"/>
            <a:ext cx="10515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445106-85DD-E74B-38F0-96BE292B0868}"/>
              </a:ext>
            </a:extLst>
          </p:cNvPr>
          <p:cNvSpPr>
            <a:spLocks noGrp="1" noChangeArrowheads="1"/>
          </p:cNvSpPr>
          <p:nvPr>
            <p:ph type="body" idx="1"/>
          </p:nvPr>
        </p:nvSpPr>
        <p:spPr bwMode="auto">
          <a:xfrm>
            <a:off x="838200" y="1128713"/>
            <a:ext cx="105156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4943336-EBA2-94E6-D12E-78E2651A07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82000"/>
                  </a:schemeClr>
                </a:solidFill>
                <a:latin typeface="+mn-lt"/>
              </a:defRPr>
            </a:lvl1pPr>
          </a:lstStyle>
          <a:p>
            <a:pPr>
              <a:defRPr/>
            </a:pPr>
            <a:fld id="{AFA5B908-503B-416F-B730-2B93893FCBF9}" type="datetimeFigureOut">
              <a:rPr lang="en-US"/>
              <a:pPr>
                <a:defRPr/>
              </a:pPr>
              <a:t>4/15/25</a:t>
            </a:fld>
            <a:endParaRPr lang="en-US"/>
          </a:p>
        </p:txBody>
      </p:sp>
      <p:sp>
        <p:nvSpPr>
          <p:cNvPr id="5" name="Footer Placeholder 4">
            <a:extLst>
              <a:ext uri="{FF2B5EF4-FFF2-40B4-BE49-F238E27FC236}">
                <a16:creationId xmlns:a16="http://schemas.microsoft.com/office/drawing/2014/main" id="{54B0589D-CD3F-24E3-9813-44396208A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82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94EDAE4-781C-3004-17DF-D3BAF3995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82000"/>
                  </a:schemeClr>
                </a:solidFill>
                <a:latin typeface="+mn-lt"/>
              </a:defRPr>
            </a:lvl1pPr>
          </a:lstStyle>
          <a:p>
            <a:pPr>
              <a:defRPr/>
            </a:pPr>
            <a:fld id="{9BED2455-A5E7-48FF-8CF0-2963CE747A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691" r:id="rId9"/>
    <p:sldLayoutId id="2147483692" r:id="rId10"/>
  </p:sldLayoutIdLst>
  <p:txStyles>
    <p:titleStyle>
      <a:lvl1pPr algn="l" rtl="0" eaLnBrk="1" fontAlgn="base" hangingPunct="1">
        <a:lnSpc>
          <a:spcPct val="90000"/>
        </a:lnSpc>
        <a:spcBef>
          <a:spcPct val="0"/>
        </a:spcBef>
        <a:spcAft>
          <a:spcPct val="0"/>
        </a:spcAft>
        <a:defRPr sz="40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4000" b="1">
          <a:solidFill>
            <a:schemeClr val="tx1"/>
          </a:solidFill>
          <a:latin typeface="Aptos Display" panose="020B0004020202020204" pitchFamily="34" charset="0"/>
        </a:defRPr>
      </a:lvl2pPr>
      <a:lvl3pPr algn="l" rtl="0" eaLnBrk="1" fontAlgn="base" hangingPunct="1">
        <a:lnSpc>
          <a:spcPct val="90000"/>
        </a:lnSpc>
        <a:spcBef>
          <a:spcPct val="0"/>
        </a:spcBef>
        <a:spcAft>
          <a:spcPct val="0"/>
        </a:spcAft>
        <a:defRPr sz="4000" b="1">
          <a:solidFill>
            <a:schemeClr val="tx1"/>
          </a:solidFill>
          <a:latin typeface="Aptos Display" panose="020B0004020202020204" pitchFamily="34" charset="0"/>
        </a:defRPr>
      </a:lvl3pPr>
      <a:lvl4pPr algn="l" rtl="0" eaLnBrk="1" fontAlgn="base" hangingPunct="1">
        <a:lnSpc>
          <a:spcPct val="90000"/>
        </a:lnSpc>
        <a:spcBef>
          <a:spcPct val="0"/>
        </a:spcBef>
        <a:spcAft>
          <a:spcPct val="0"/>
        </a:spcAft>
        <a:defRPr sz="4000" b="1">
          <a:solidFill>
            <a:schemeClr val="tx1"/>
          </a:solidFill>
          <a:latin typeface="Aptos Display" panose="020B0004020202020204" pitchFamily="34" charset="0"/>
        </a:defRPr>
      </a:lvl4pPr>
      <a:lvl5pPr algn="l" rtl="0" eaLnBrk="1" fontAlgn="base" hangingPunct="1">
        <a:lnSpc>
          <a:spcPct val="90000"/>
        </a:lnSpc>
        <a:spcBef>
          <a:spcPct val="0"/>
        </a:spcBef>
        <a:spcAft>
          <a:spcPct val="0"/>
        </a:spcAft>
        <a:defRPr sz="4000" b="1">
          <a:solidFill>
            <a:schemeClr val="tx1"/>
          </a:solidFill>
          <a:latin typeface="Aptos Display" panose="020B0004020202020204" pitchFamily="34" charset="0"/>
        </a:defRPr>
      </a:lvl5pPr>
      <a:lvl6pPr marL="457200" algn="l" rtl="0" eaLnBrk="1" fontAlgn="base" hangingPunct="1">
        <a:lnSpc>
          <a:spcPct val="90000"/>
        </a:lnSpc>
        <a:spcBef>
          <a:spcPct val="0"/>
        </a:spcBef>
        <a:spcAft>
          <a:spcPct val="0"/>
        </a:spcAft>
        <a:defRPr sz="4000" b="1">
          <a:solidFill>
            <a:schemeClr val="tx1"/>
          </a:solidFill>
          <a:latin typeface="Aptos Display" panose="020B0004020202020204" pitchFamily="34" charset="0"/>
        </a:defRPr>
      </a:lvl6pPr>
      <a:lvl7pPr marL="914400" algn="l" rtl="0" eaLnBrk="1" fontAlgn="base" hangingPunct="1">
        <a:lnSpc>
          <a:spcPct val="90000"/>
        </a:lnSpc>
        <a:spcBef>
          <a:spcPct val="0"/>
        </a:spcBef>
        <a:spcAft>
          <a:spcPct val="0"/>
        </a:spcAft>
        <a:defRPr sz="4000" b="1">
          <a:solidFill>
            <a:schemeClr val="tx1"/>
          </a:solidFill>
          <a:latin typeface="Aptos Display" panose="020B0004020202020204" pitchFamily="34" charset="0"/>
        </a:defRPr>
      </a:lvl7pPr>
      <a:lvl8pPr marL="1371600" algn="l" rtl="0" eaLnBrk="1" fontAlgn="base" hangingPunct="1">
        <a:lnSpc>
          <a:spcPct val="90000"/>
        </a:lnSpc>
        <a:spcBef>
          <a:spcPct val="0"/>
        </a:spcBef>
        <a:spcAft>
          <a:spcPct val="0"/>
        </a:spcAft>
        <a:defRPr sz="4000" b="1">
          <a:solidFill>
            <a:schemeClr val="tx1"/>
          </a:solidFill>
          <a:latin typeface="Aptos Display" panose="020B0004020202020204" pitchFamily="34" charset="0"/>
        </a:defRPr>
      </a:lvl8pPr>
      <a:lvl9pPr marL="1828800" algn="l" rtl="0" eaLnBrk="1" fontAlgn="base" hangingPunct="1">
        <a:lnSpc>
          <a:spcPct val="90000"/>
        </a:lnSpc>
        <a:spcBef>
          <a:spcPct val="0"/>
        </a:spcBef>
        <a:spcAft>
          <a:spcPct val="0"/>
        </a:spcAft>
        <a:defRPr sz="4000" b="1">
          <a:solidFill>
            <a:schemeClr val="tx1"/>
          </a:solidFill>
          <a:latin typeface="Aptos Display" panose="020B00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natcorn-my.sharepoint.com/personal/lambur_ncga_com/Documents/Documents/A%20-%20CYC/2022%20CONTEST/CONTEST%20DOCUMENTS%202022/Yield%20Worksheet%20with%20Signature.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atcorn-my.sharepoint.com/personal/lambur_ncga_com/Documents/Documents/A%20-%20CYC/2022%20CONTEST/CONTEST%20DOCUMENTS%202022/Yield%20Worksheet%20with%20Signature.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yieldcontest@ncga.com" TargetMode="External"/><Relationship Id="rId2" Type="http://schemas.openxmlformats.org/officeDocument/2006/relationships/hyperlink" Target="mailto:ncyc@ncga.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4777DB-BBA8-2B16-91D6-1A8FA6EA333A}"/>
              </a:ext>
            </a:extLst>
          </p:cNvPr>
          <p:cNvSpPr>
            <a:spLocks noGrp="1"/>
          </p:cNvSpPr>
          <p:nvPr>
            <p:ph type="title"/>
          </p:nvPr>
        </p:nvSpPr>
        <p:spPr>
          <a:xfrm>
            <a:off x="4541838" y="404813"/>
            <a:ext cx="6211887" cy="1135062"/>
          </a:xfrm>
        </p:spPr>
        <p:txBody>
          <a:bodyPr rtlCol="0"/>
          <a:lstStyle/>
          <a:p>
            <a:pPr eaLnBrk="1" fontAlgn="auto" hangingPunct="1">
              <a:spcAft>
                <a:spcPts val="0"/>
              </a:spcAft>
              <a:defRPr/>
            </a:pPr>
            <a:r>
              <a:rPr lang="en-US" dirty="0"/>
              <a:t>Supervisor Training Guide</a:t>
            </a:r>
          </a:p>
        </p:txBody>
      </p:sp>
      <p:sp>
        <p:nvSpPr>
          <p:cNvPr id="6" name="Text Placeholder 17">
            <a:extLst>
              <a:ext uri="{FF2B5EF4-FFF2-40B4-BE49-F238E27FC236}">
                <a16:creationId xmlns:a16="http://schemas.microsoft.com/office/drawing/2014/main" id="{95D489CD-FCBD-76F2-F1E7-DBECFC5E7748}"/>
              </a:ext>
            </a:extLst>
          </p:cNvPr>
          <p:cNvSpPr txBox="1">
            <a:spLocks/>
          </p:cNvSpPr>
          <p:nvPr/>
        </p:nvSpPr>
        <p:spPr>
          <a:xfrm>
            <a:off x="7186613" y="2654300"/>
            <a:ext cx="3200400" cy="2941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800" b="1" cap="all" spc="300" dirty="0"/>
              <a:t>PRESENTER</a:t>
            </a:r>
          </a:p>
          <a:p>
            <a:pPr marL="0" indent="0" fontAlgn="auto">
              <a:spcAft>
                <a:spcPts val="0"/>
              </a:spcAft>
              <a:buFont typeface="Arial" panose="020B0604020202020204" pitchFamily="34" charset="0"/>
              <a:buNone/>
              <a:defRPr/>
            </a:pPr>
            <a:r>
              <a:rPr lang="en-US" spc="300" dirty="0"/>
              <a:t>Linda Lambur, </a:t>
            </a:r>
            <a:r>
              <a:rPr lang="en-US" sz="2400" spc="300" dirty="0"/>
              <a:t>NCGA Yield Contest Manager</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D1D39-238D-2F02-AA71-C96C4900A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F1D65-1015-00EA-E31A-4A0E25C9D04E}"/>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Acreage Harvest Worksheet with Signature</a:t>
            </a:r>
            <a:endParaRPr dirty="0"/>
          </a:p>
        </p:txBody>
      </p:sp>
      <p:sp>
        <p:nvSpPr>
          <p:cNvPr id="3" name="Content Placeholder 2">
            <a:extLst>
              <a:ext uri="{FF2B5EF4-FFF2-40B4-BE49-F238E27FC236}">
                <a16:creationId xmlns:a16="http://schemas.microsoft.com/office/drawing/2014/main" id="{37FFAD86-F22B-5CB0-C70F-51D89C0C9083}"/>
              </a:ext>
            </a:extLst>
          </p:cNvPr>
          <p:cNvSpPr>
            <a:spLocks noGrp="1"/>
          </p:cNvSpPr>
          <p:nvPr>
            <p:ph idx="1"/>
          </p:nvPr>
        </p:nvSpPr>
        <p:spPr>
          <a:xfrm>
            <a:off x="6629401" y="2830286"/>
            <a:ext cx="4061287" cy="1905000"/>
          </a:xfrm>
        </p:spPr>
        <p:txBody>
          <a:bodyPr/>
          <a:lstStyle/>
          <a:p>
            <a:pPr marL="0" indent="0">
              <a:buNone/>
            </a:pPr>
            <a:r>
              <a:rPr lang="en-US" sz="2400" dirty="0"/>
              <a:t>Printable Acreage Harvest Worksheet with Signature .pdf is available on the contest web page </a:t>
            </a:r>
            <a:r>
              <a:rPr lang="en-US" sz="2400" u="sng" dirty="0">
                <a:solidFill>
                  <a:schemeClr val="accent1">
                    <a:lumMod val="75000"/>
                  </a:schemeClr>
                </a:solidFill>
                <a:hlinkClick r:id="rId2"/>
              </a:rPr>
              <a:t>www.ncga.com/</a:t>
            </a:r>
            <a:r>
              <a:rPr lang="en-US" sz="2400" u="sng" dirty="0">
                <a:solidFill>
                  <a:schemeClr val="accent1">
                    <a:lumMod val="75000"/>
                  </a:schemeClr>
                </a:solidFill>
              </a:rPr>
              <a:t>yield-contest</a:t>
            </a:r>
          </a:p>
        </p:txBody>
      </p:sp>
      <p:pic>
        <p:nvPicPr>
          <p:cNvPr id="5" name="Picture 4">
            <a:extLst>
              <a:ext uri="{FF2B5EF4-FFF2-40B4-BE49-F238E27FC236}">
                <a16:creationId xmlns:a16="http://schemas.microsoft.com/office/drawing/2014/main" id="{CB607157-2347-A785-D2B0-C77D992FA203}"/>
              </a:ext>
            </a:extLst>
          </p:cNvPr>
          <p:cNvPicPr>
            <a:picLocks noChangeAspect="1"/>
          </p:cNvPicPr>
          <p:nvPr/>
        </p:nvPicPr>
        <p:blipFill>
          <a:blip r:embed="rId3"/>
          <a:stretch>
            <a:fillRect/>
          </a:stretch>
        </p:blipFill>
        <p:spPr>
          <a:xfrm>
            <a:off x="1501312" y="979714"/>
            <a:ext cx="4801517" cy="5520324"/>
          </a:xfrm>
          <a:prstGeom prst="rect">
            <a:avLst/>
          </a:prstGeom>
        </p:spPr>
      </p:pic>
    </p:spTree>
    <p:extLst>
      <p:ext uri="{BB962C8B-B14F-4D97-AF65-F5344CB8AC3E}">
        <p14:creationId xmlns:p14="http://schemas.microsoft.com/office/powerpoint/2010/main" val="3107581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656B9-E8F0-345A-A9F2-0A19B4B8E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5619B-0A18-F2FE-421B-40410AEA1A5C}"/>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Calculating the Yield</a:t>
            </a:r>
            <a:endParaRPr dirty="0"/>
          </a:p>
        </p:txBody>
      </p:sp>
      <p:sp>
        <p:nvSpPr>
          <p:cNvPr id="5" name="TextBox 4">
            <a:extLst>
              <a:ext uri="{FF2B5EF4-FFF2-40B4-BE49-F238E27FC236}">
                <a16:creationId xmlns:a16="http://schemas.microsoft.com/office/drawing/2014/main" id="{68B1D9E3-CF60-0AC1-9357-17FE8FC541A8}"/>
              </a:ext>
            </a:extLst>
          </p:cNvPr>
          <p:cNvSpPr txBox="1"/>
          <p:nvPr/>
        </p:nvSpPr>
        <p:spPr>
          <a:xfrm>
            <a:off x="1360714" y="1448697"/>
            <a:ext cx="9350829" cy="4154984"/>
          </a:xfrm>
          <a:prstGeom prst="rect">
            <a:avLst/>
          </a:prstGeom>
          <a:noFill/>
        </p:spPr>
        <p:txBody>
          <a:bodyPr wrap="square">
            <a:spAutoFit/>
          </a:bodyPr>
          <a:lstStyle/>
          <a:p>
            <a:pPr marL="0" indent="0">
              <a:spcBef>
                <a:spcPts val="0"/>
              </a:spcBef>
              <a:buNone/>
            </a:pPr>
            <a:r>
              <a:rPr lang="en-US" sz="2400" dirty="0"/>
              <a:t>Row length</a:t>
            </a:r>
          </a:p>
          <a:p>
            <a:pPr marL="0" indent="0">
              <a:spcBef>
                <a:spcPts val="0"/>
              </a:spcBef>
              <a:buNone/>
            </a:pPr>
            <a:endParaRPr lang="en-US" sz="2400" dirty="0"/>
          </a:p>
          <a:p>
            <a:pPr marL="0" indent="0">
              <a:spcBef>
                <a:spcPts val="0"/>
              </a:spcBef>
              <a:buNone/>
            </a:pPr>
            <a:r>
              <a:rPr lang="en-US" sz="2400" dirty="0"/>
              <a:t>Row width (spacing between planter rows)</a:t>
            </a:r>
          </a:p>
          <a:p>
            <a:pPr marL="0" indent="0">
              <a:spcBef>
                <a:spcPts val="0"/>
              </a:spcBef>
              <a:buNone/>
            </a:pPr>
            <a:endParaRPr lang="en-US" sz="2400" dirty="0"/>
          </a:p>
          <a:p>
            <a:pPr marL="0" indent="0">
              <a:spcBef>
                <a:spcPts val="0"/>
              </a:spcBef>
              <a:buNone/>
            </a:pPr>
            <a:r>
              <a:rPr lang="en-US" sz="2400" dirty="0"/>
              <a:t>Number of rows harvested in one header pass</a:t>
            </a:r>
          </a:p>
          <a:p>
            <a:pPr marL="0" indent="0">
              <a:spcBef>
                <a:spcPts val="0"/>
              </a:spcBef>
              <a:buNone/>
            </a:pPr>
            <a:endParaRPr lang="en-US" sz="2400" dirty="0"/>
          </a:p>
          <a:p>
            <a:pPr marL="0" indent="0">
              <a:spcBef>
                <a:spcPts val="0"/>
              </a:spcBef>
              <a:buNone/>
            </a:pPr>
            <a:r>
              <a:rPr lang="en-US" sz="2400" dirty="0"/>
              <a:t>Square feet in one acre (43,560)</a:t>
            </a:r>
          </a:p>
          <a:p>
            <a:pPr marL="0" indent="0">
              <a:spcBef>
                <a:spcPts val="0"/>
              </a:spcBef>
              <a:buNone/>
            </a:pPr>
            <a:endParaRPr lang="en-US" sz="2400" dirty="0"/>
          </a:p>
          <a:p>
            <a:pPr marL="0" indent="0">
              <a:spcBef>
                <a:spcPts val="0"/>
              </a:spcBef>
              <a:buNone/>
            </a:pPr>
            <a:r>
              <a:rPr lang="en-US" sz="2400" dirty="0"/>
              <a:t>Moisture Percentage (no hand-held moisture readers allowed)</a:t>
            </a:r>
          </a:p>
          <a:p>
            <a:pPr marL="0" indent="0">
              <a:spcBef>
                <a:spcPts val="0"/>
              </a:spcBef>
              <a:buNone/>
            </a:pPr>
            <a:endParaRPr lang="en-US" sz="2400" dirty="0"/>
          </a:p>
          <a:p>
            <a:pPr marL="0" indent="0">
              <a:spcBef>
                <a:spcPts val="0"/>
              </a:spcBef>
              <a:buNone/>
            </a:pPr>
            <a:r>
              <a:rPr lang="en-US" sz="2400" dirty="0"/>
              <a:t>Harvest calculations must be carried out to four decimal places!</a:t>
            </a:r>
          </a:p>
        </p:txBody>
      </p:sp>
    </p:spTree>
    <p:extLst>
      <p:ext uri="{BB962C8B-B14F-4D97-AF65-F5344CB8AC3E}">
        <p14:creationId xmlns:p14="http://schemas.microsoft.com/office/powerpoint/2010/main" val="353532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A34DA-72CD-717D-9A6B-887879499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141E2-B377-204A-47CE-2C9A7143E782}"/>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Calculating the Yield</a:t>
            </a:r>
            <a:endParaRPr dirty="0"/>
          </a:p>
        </p:txBody>
      </p:sp>
      <p:sp>
        <p:nvSpPr>
          <p:cNvPr id="3" name="Content Placeholder 2">
            <a:extLst>
              <a:ext uri="{FF2B5EF4-FFF2-40B4-BE49-F238E27FC236}">
                <a16:creationId xmlns:a16="http://schemas.microsoft.com/office/drawing/2014/main" id="{F70664FC-1543-D632-C693-6D3CBB97A122}"/>
              </a:ext>
            </a:extLst>
          </p:cNvPr>
          <p:cNvSpPr>
            <a:spLocks noGrp="1"/>
          </p:cNvSpPr>
          <p:nvPr>
            <p:ph idx="1"/>
          </p:nvPr>
        </p:nvSpPr>
        <p:spPr>
          <a:xfrm>
            <a:off x="6629401" y="2830286"/>
            <a:ext cx="4061287" cy="1578428"/>
          </a:xfrm>
        </p:spPr>
        <p:txBody>
          <a:bodyPr/>
          <a:lstStyle/>
          <a:p>
            <a:pPr marL="0" indent="0">
              <a:buNone/>
            </a:pPr>
            <a:r>
              <a:rPr lang="en-US" sz="2400" dirty="0"/>
              <a:t>Printable Yield Calculation Formula .pdf is available on the contest web page </a:t>
            </a:r>
            <a:r>
              <a:rPr lang="en-US" sz="2400" u="sng" dirty="0">
                <a:solidFill>
                  <a:schemeClr val="accent1">
                    <a:lumMod val="75000"/>
                  </a:schemeClr>
                </a:solidFill>
                <a:hlinkClick r:id="rId2"/>
              </a:rPr>
              <a:t>www.ncga.com/</a:t>
            </a:r>
            <a:r>
              <a:rPr lang="en-US" sz="2400" u="sng" dirty="0">
                <a:solidFill>
                  <a:schemeClr val="accent1">
                    <a:lumMod val="75000"/>
                  </a:schemeClr>
                </a:solidFill>
              </a:rPr>
              <a:t>yield-contest</a:t>
            </a:r>
          </a:p>
        </p:txBody>
      </p:sp>
      <p:sp>
        <p:nvSpPr>
          <p:cNvPr id="6" name="Rectangle 2">
            <a:extLst>
              <a:ext uri="{FF2B5EF4-FFF2-40B4-BE49-F238E27FC236}">
                <a16:creationId xmlns:a16="http://schemas.microsoft.com/office/drawing/2014/main" id="{001E23E7-0100-DCC4-DECD-0CA548C60FAA}"/>
              </a:ext>
            </a:extLst>
          </p:cNvPr>
          <p:cNvSpPr>
            <a:spLocks noChangeArrowheads="1"/>
          </p:cNvSpPr>
          <p:nvPr/>
        </p:nvSpPr>
        <p:spPr bwMode="auto">
          <a:xfrm>
            <a:off x="2648070" y="70916"/>
            <a:ext cx="10120873" cy="38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A paper with text and numbers&#10;&#10;AI-generated content may be incorrect.">
            <a:extLst>
              <a:ext uri="{FF2B5EF4-FFF2-40B4-BE49-F238E27FC236}">
                <a16:creationId xmlns:a16="http://schemas.microsoft.com/office/drawing/2014/main" id="{A82B5690-3402-782C-7205-02B82735F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312" y="1327150"/>
            <a:ext cx="5035107" cy="473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376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E66F6-6A3B-EF99-7305-9837DCF30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DE045-A395-2F86-060F-A754ED26DB7E}"/>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Moisture Testing</a:t>
            </a:r>
            <a:endParaRPr dirty="0"/>
          </a:p>
        </p:txBody>
      </p:sp>
      <p:sp>
        <p:nvSpPr>
          <p:cNvPr id="5" name="TextBox 4">
            <a:extLst>
              <a:ext uri="{FF2B5EF4-FFF2-40B4-BE49-F238E27FC236}">
                <a16:creationId xmlns:a16="http://schemas.microsoft.com/office/drawing/2014/main" id="{39C65FED-FB53-7A7E-DCB2-45DC32C631F6}"/>
              </a:ext>
            </a:extLst>
          </p:cNvPr>
          <p:cNvSpPr txBox="1"/>
          <p:nvPr/>
        </p:nvSpPr>
        <p:spPr>
          <a:xfrm>
            <a:off x="1360715" y="1448697"/>
            <a:ext cx="9067800" cy="4614020"/>
          </a:xfrm>
          <a:prstGeom prst="rect">
            <a:avLst/>
          </a:prstGeom>
          <a:noFill/>
        </p:spPr>
        <p:txBody>
          <a:bodyPr wrap="square">
            <a:spAutoFit/>
          </a:bodyPr>
          <a:lstStyle/>
          <a:p>
            <a:pPr marL="0" indent="0">
              <a:lnSpc>
                <a:spcPct val="150000"/>
              </a:lnSpc>
              <a:buNone/>
            </a:pPr>
            <a:r>
              <a:rPr lang="en-US" sz="2200" dirty="0"/>
              <a:t>No hand-held moister testers are allowed. An entry will be disqualified if a hand-held moisture tester is used. A State certified testing device for corn at a grain handling facility may be used or a tabletop tester located on the farm or at a grain handling facility may be used. Supervisor(s) must be present during the representative sample of corn through the weighing and moisture testing process so they can then sign the weigh tickets to verify the gross, tare and moisture. The supervisor(s) must sign off on the printed moisture reading or the hand-written moisture readings if a printout is not available.</a:t>
            </a:r>
          </a:p>
        </p:txBody>
      </p:sp>
    </p:spTree>
    <p:extLst>
      <p:ext uri="{BB962C8B-B14F-4D97-AF65-F5344CB8AC3E}">
        <p14:creationId xmlns:p14="http://schemas.microsoft.com/office/powerpoint/2010/main" val="3146491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F7EF8-B044-B4A7-1740-EEB3DF72D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317B3-8FDA-6F6E-3EAF-18EDF43793F3}"/>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Online Entry of the Harvest</a:t>
            </a:r>
            <a:endParaRPr dirty="0"/>
          </a:p>
        </p:txBody>
      </p:sp>
      <p:sp>
        <p:nvSpPr>
          <p:cNvPr id="5" name="TextBox 4">
            <a:extLst>
              <a:ext uri="{FF2B5EF4-FFF2-40B4-BE49-F238E27FC236}">
                <a16:creationId xmlns:a16="http://schemas.microsoft.com/office/drawing/2014/main" id="{737491B8-080C-9FD8-A648-7C810A0EE32B}"/>
              </a:ext>
            </a:extLst>
          </p:cNvPr>
          <p:cNvSpPr txBox="1"/>
          <p:nvPr/>
        </p:nvSpPr>
        <p:spPr>
          <a:xfrm>
            <a:off x="1360715" y="1448697"/>
            <a:ext cx="9067800" cy="4983352"/>
          </a:xfrm>
          <a:prstGeom prst="rect">
            <a:avLst/>
          </a:prstGeom>
          <a:noFill/>
        </p:spPr>
        <p:txBody>
          <a:bodyPr wrap="square">
            <a:spAutoFit/>
          </a:bodyPr>
          <a:lstStyle/>
          <a:p>
            <a:pPr marL="342900" indent="-342900">
              <a:spcBef>
                <a:spcPts val="0"/>
              </a:spcBef>
              <a:buFont typeface="Arial" panose="020B0604020202020204" pitchFamily="34" charset="0"/>
              <a:buChar char="•"/>
            </a:pPr>
            <a:r>
              <a:rPr lang="en-US" sz="2400" dirty="0"/>
              <a:t>The supervisor, grower or sales rep may complete the online harvest entry. Whoever will be submitting must have copy of the harvest documents to be available to upload and attach to the online entry. </a:t>
            </a:r>
          </a:p>
          <a:p>
            <a:pPr marL="0" indent="0">
              <a:spcBef>
                <a:spcPts val="0"/>
              </a:spcBef>
              <a:buNone/>
            </a:pPr>
            <a:endParaRPr lang="en-US" sz="2400" dirty="0"/>
          </a:p>
          <a:p>
            <a:pPr marL="342900" indent="-342900">
              <a:spcBef>
                <a:spcPts val="0"/>
              </a:spcBef>
              <a:buFont typeface="Arial" panose="020B0604020202020204" pitchFamily="34" charset="0"/>
              <a:buChar char="•"/>
            </a:pPr>
            <a:r>
              <a:rPr lang="en-US" sz="2400" dirty="0"/>
              <a:t>The confirmation copies are stored on the grower’s profile page throughout the contest. It is recommended you also retain a copy for your records.</a:t>
            </a:r>
          </a:p>
          <a:p>
            <a:endParaRPr lang="en-US" sz="2400" dirty="0"/>
          </a:p>
          <a:p>
            <a:endParaRPr lang="en-US" sz="2400" b="1" dirty="0"/>
          </a:p>
          <a:p>
            <a:pPr marL="0" indent="0">
              <a:buNone/>
            </a:pPr>
            <a:r>
              <a:rPr lang="en-US" sz="2400" b="1" dirty="0"/>
              <a:t>NEED A RECHECK? </a:t>
            </a:r>
            <a:r>
              <a:rPr lang="en-US" sz="2400" dirty="0"/>
              <a:t>Did the first check yield </a:t>
            </a:r>
            <a:r>
              <a:rPr lang="en-US" sz="2400" b="1" dirty="0"/>
              <a:t>350.0000</a:t>
            </a:r>
            <a:r>
              <a:rPr lang="en-US" sz="2400" dirty="0"/>
              <a:t> bushels or greater? If so, a recheck must be performed. </a:t>
            </a:r>
          </a:p>
          <a:p>
            <a:pPr marL="0" indent="0">
              <a:lnSpc>
                <a:spcPct val="150000"/>
              </a:lnSpc>
              <a:buNone/>
            </a:pPr>
            <a:endParaRPr lang="en-US" sz="2200" dirty="0"/>
          </a:p>
        </p:txBody>
      </p:sp>
    </p:spTree>
    <p:extLst>
      <p:ext uri="{BB962C8B-B14F-4D97-AF65-F5344CB8AC3E}">
        <p14:creationId xmlns:p14="http://schemas.microsoft.com/office/powerpoint/2010/main" val="1840828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A6556-189E-324E-E6AE-C9B90C6F31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1B6F63-54E8-CE23-C4DE-206407A7ADF2}"/>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Harvesting the Recheck</a:t>
            </a:r>
            <a:endParaRPr dirty="0"/>
          </a:p>
        </p:txBody>
      </p:sp>
      <p:sp>
        <p:nvSpPr>
          <p:cNvPr id="5" name="TextBox 4">
            <a:extLst>
              <a:ext uri="{FF2B5EF4-FFF2-40B4-BE49-F238E27FC236}">
                <a16:creationId xmlns:a16="http://schemas.microsoft.com/office/drawing/2014/main" id="{097597B9-BF6D-D100-4F3B-9436DD8A3A87}"/>
              </a:ext>
            </a:extLst>
          </p:cNvPr>
          <p:cNvSpPr txBox="1"/>
          <p:nvPr/>
        </p:nvSpPr>
        <p:spPr>
          <a:xfrm>
            <a:off x="1360715" y="1448697"/>
            <a:ext cx="9067800" cy="5260351"/>
          </a:xfrm>
          <a:prstGeom prst="rect">
            <a:avLst/>
          </a:prstGeom>
          <a:noFill/>
        </p:spPr>
        <p:txBody>
          <a:bodyPr wrap="square">
            <a:spAutoFit/>
          </a:bodyPr>
          <a:lstStyle/>
          <a:p>
            <a:pPr marL="0" indent="0">
              <a:spcBef>
                <a:spcPts val="0"/>
              </a:spcBef>
              <a:buNone/>
            </a:pPr>
            <a:r>
              <a:rPr lang="en-US" sz="2200" dirty="0"/>
              <a:t>TWO SUPERVISORS MUST BE PRESENT TO HARVEST A RECHECK IF THE FIRST HARVEST YIELDS </a:t>
            </a:r>
            <a:r>
              <a:rPr lang="en-US" sz="2200" b="1" dirty="0"/>
              <a:t>350.0000</a:t>
            </a:r>
            <a:r>
              <a:rPr lang="en-US" sz="2200" dirty="0"/>
              <a:t> OR GREATER!</a:t>
            </a:r>
          </a:p>
          <a:p>
            <a:pPr>
              <a:spcBef>
                <a:spcPts val="0"/>
              </a:spcBef>
            </a:pPr>
            <a:endParaRPr lang="en-US" sz="1400" b="1" i="1" dirty="0"/>
          </a:p>
          <a:p>
            <a:pPr>
              <a:spcBef>
                <a:spcPts val="0"/>
              </a:spcBef>
              <a:buFont typeface="Arial" panose="020B0604020202020204" pitchFamily="34" charset="0"/>
              <a:buChar char="•"/>
            </a:pPr>
            <a:r>
              <a:rPr lang="en-US" b="1" i="1" dirty="0"/>
              <a:t>First</a:t>
            </a:r>
            <a:r>
              <a:rPr lang="en-US" dirty="0"/>
              <a:t> a photo must be taken of a 36” length of the recheck plot (see the next slide for photo instructions) prior to harvesting it. </a:t>
            </a:r>
          </a:p>
          <a:p>
            <a:pPr>
              <a:spcBef>
                <a:spcPts val="0"/>
              </a:spcBef>
              <a:buFont typeface="Arial" panose="020B0604020202020204" pitchFamily="34" charset="0"/>
              <a:buChar char="•"/>
            </a:pPr>
            <a:endParaRPr lang="en-US" sz="800" dirty="0"/>
          </a:p>
          <a:p>
            <a:pPr>
              <a:spcBef>
                <a:spcPts val="0"/>
              </a:spcBef>
              <a:buFont typeface="Arial" panose="020B0604020202020204" pitchFamily="34" charset="0"/>
              <a:buChar char="•"/>
            </a:pPr>
            <a:r>
              <a:rPr lang="en-US" dirty="0"/>
              <a:t>IMPORTANT – It is mandatory to contact NCGA to report all initial yield results exceeding 350.0000 bushes per acre and again to report the recheck yield results. Failure to report the high yields will result in disqualification.</a:t>
            </a:r>
          </a:p>
          <a:p>
            <a:pPr marL="0" indent="0">
              <a:spcBef>
                <a:spcPts val="0"/>
              </a:spcBef>
              <a:buNone/>
            </a:pPr>
            <a:endParaRPr lang="en-US" sz="800" dirty="0"/>
          </a:p>
          <a:p>
            <a:pPr>
              <a:spcBef>
                <a:spcPts val="0"/>
              </a:spcBef>
              <a:buFont typeface="Arial" panose="020B0604020202020204" pitchFamily="34" charset="0"/>
              <a:buChar char="•"/>
            </a:pPr>
            <a:r>
              <a:rPr lang="en-US" dirty="0"/>
              <a:t>Begin the recheck harvest in the rows next to the first harvest and continue harvest pattern until the required 1.25 </a:t>
            </a:r>
            <a:r>
              <a:rPr lang="en-US" dirty="0" err="1"/>
              <a:t>bu</a:t>
            </a:r>
            <a:r>
              <a:rPr lang="en-US" dirty="0"/>
              <a:t>/ac or more have been harvested.</a:t>
            </a:r>
          </a:p>
          <a:p>
            <a:pPr marL="0" indent="0">
              <a:spcBef>
                <a:spcPts val="0"/>
              </a:spcBef>
              <a:buNone/>
            </a:pPr>
            <a:endParaRPr lang="en-US" sz="800" dirty="0"/>
          </a:p>
          <a:p>
            <a:pPr>
              <a:spcBef>
                <a:spcPts val="0"/>
              </a:spcBef>
              <a:buFont typeface="Arial" panose="020B0604020202020204" pitchFamily="34" charset="0"/>
              <a:buChar char="•"/>
            </a:pPr>
            <a:r>
              <a:rPr lang="en-US" dirty="0"/>
              <a:t>The yield worksheet containing the number of rows on the header platform and the length of each pass must be recorded by the supervisor and signed by both supervisors on the recheck plot.</a:t>
            </a:r>
          </a:p>
          <a:p>
            <a:pPr marL="0" indent="0">
              <a:spcBef>
                <a:spcPts val="0"/>
              </a:spcBef>
              <a:buNone/>
            </a:pPr>
            <a:endParaRPr lang="en-US" sz="800" dirty="0"/>
          </a:p>
          <a:p>
            <a:pPr>
              <a:buFont typeface="Arial" panose="020B0604020202020204" pitchFamily="34" charset="0"/>
              <a:buChar char="•"/>
            </a:pPr>
            <a:r>
              <a:rPr lang="en-US" dirty="0"/>
              <a:t>The yield worksheets, weigh tickets and photo will be uploaded and attached to the online harvest entry after the data has been manually input on the entry form.</a:t>
            </a:r>
            <a:endParaRPr lang="en-US" b="1" dirty="0"/>
          </a:p>
          <a:p>
            <a:pPr marL="0" indent="0">
              <a:lnSpc>
                <a:spcPct val="150000"/>
              </a:lnSpc>
              <a:buNone/>
            </a:pPr>
            <a:endParaRPr lang="en-US" sz="2200" dirty="0"/>
          </a:p>
        </p:txBody>
      </p:sp>
    </p:spTree>
    <p:extLst>
      <p:ext uri="{BB962C8B-B14F-4D97-AF65-F5344CB8AC3E}">
        <p14:creationId xmlns:p14="http://schemas.microsoft.com/office/powerpoint/2010/main" val="4090160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1C418-432B-01F0-6FCE-D39A08738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BA7DC-172E-9AC1-4191-EC7E63A7B6EA}"/>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Photo Illustration Guide</a:t>
            </a:r>
            <a:endParaRPr dirty="0"/>
          </a:p>
        </p:txBody>
      </p:sp>
      <p:sp>
        <p:nvSpPr>
          <p:cNvPr id="5" name="TextBox 4">
            <a:extLst>
              <a:ext uri="{FF2B5EF4-FFF2-40B4-BE49-F238E27FC236}">
                <a16:creationId xmlns:a16="http://schemas.microsoft.com/office/drawing/2014/main" id="{6E621E93-C989-AEDD-1497-DAB0EB1DB039}"/>
              </a:ext>
            </a:extLst>
          </p:cNvPr>
          <p:cNvSpPr txBox="1"/>
          <p:nvPr/>
        </p:nvSpPr>
        <p:spPr>
          <a:xfrm>
            <a:off x="1284514" y="1448697"/>
            <a:ext cx="9231086" cy="5229573"/>
          </a:xfrm>
          <a:prstGeom prst="rect">
            <a:avLst/>
          </a:prstGeom>
          <a:noFill/>
        </p:spPr>
        <p:txBody>
          <a:bodyPr wrap="square">
            <a:spAutoFit/>
          </a:bodyPr>
          <a:lstStyle/>
          <a:p>
            <a:pPr marR="1800">
              <a:buFont typeface="Arial" panose="020B0604020202020204" pitchFamily="34" charset="0"/>
              <a:buChar char="•"/>
            </a:pPr>
            <a:r>
              <a:rPr lang="en-US" sz="1900" b="0" i="0" u="none" strike="noStrike" baseline="0" dirty="0">
                <a:solidFill>
                  <a:srgbClr val="211D1E"/>
                </a:solidFill>
                <a:latin typeface="Avenir Book"/>
              </a:rPr>
              <a:t>Photo must be a 3-ft. sample section of the recheck rows to be harvested - NO outside rows </a:t>
            </a:r>
          </a:p>
          <a:p>
            <a:pPr marR="1800">
              <a:buFont typeface="Arial" panose="020B0604020202020204" pitchFamily="34" charset="0"/>
              <a:buChar char="•"/>
            </a:pPr>
            <a:r>
              <a:rPr lang="en-US" sz="1900" b="0" i="0" u="none" strike="noStrike" baseline="0" dirty="0">
                <a:solidFill>
                  <a:srgbClr val="211D1E"/>
                </a:solidFill>
                <a:latin typeface="Avenir Book"/>
              </a:rPr>
              <a:t>Straight shot picture of the two supervisors holding either end of a yardstick at corn ear level </a:t>
            </a:r>
          </a:p>
          <a:p>
            <a:pPr marR="1800">
              <a:buFont typeface="Arial" panose="020B0604020202020204" pitchFamily="34" charset="0"/>
              <a:buChar char="•"/>
            </a:pPr>
            <a:r>
              <a:rPr lang="en-US" sz="1900" dirty="0">
                <a:solidFill>
                  <a:srgbClr val="211D1E"/>
                </a:solidFill>
                <a:latin typeface="Avenir Book"/>
              </a:rPr>
              <a:t>E</a:t>
            </a:r>
            <a:r>
              <a:rPr lang="en-US" sz="1900" b="0" i="0" u="none" strike="noStrike" baseline="0" dirty="0">
                <a:solidFill>
                  <a:srgbClr val="211D1E"/>
                </a:solidFill>
                <a:latin typeface="Avenir Book"/>
              </a:rPr>
              <a:t>ars in the photo of the recheck plot stand must be shucked back </a:t>
            </a:r>
          </a:p>
          <a:p>
            <a:pPr marR="1800">
              <a:buFont typeface="Arial" panose="020B0604020202020204" pitchFamily="34" charset="0"/>
              <a:buChar char="•"/>
            </a:pPr>
            <a:r>
              <a:rPr lang="en-US" sz="1900" b="0" i="0" u="none" strike="noStrike" baseline="0" dirty="0">
                <a:solidFill>
                  <a:srgbClr val="211D1E"/>
                </a:solidFill>
                <a:latin typeface="Avenir Book"/>
              </a:rPr>
              <a:t>Cut the stalks off above the shucked back ears </a:t>
            </a:r>
          </a:p>
          <a:p>
            <a:pPr marR="1800">
              <a:buFont typeface="Arial" panose="020B0604020202020204" pitchFamily="34" charset="0"/>
              <a:buChar char="•"/>
            </a:pPr>
            <a:r>
              <a:rPr lang="en-US" sz="1900" b="0" i="0" u="none" strike="noStrike" baseline="0" dirty="0">
                <a:solidFill>
                  <a:srgbClr val="211D1E"/>
                </a:solidFill>
                <a:latin typeface="Avenir Book"/>
              </a:rPr>
              <a:t>If twin row corn is planted, both rows must be shucked back </a:t>
            </a:r>
          </a:p>
          <a:p>
            <a:pPr marR="1800">
              <a:buFont typeface="Arial" panose="020B0604020202020204" pitchFamily="34" charset="0"/>
              <a:buChar char="•"/>
            </a:pPr>
            <a:r>
              <a:rPr lang="en-US" sz="1900" b="0" i="0" u="none" strike="noStrike" baseline="0" dirty="0">
                <a:solidFill>
                  <a:srgbClr val="211D1E"/>
                </a:solidFill>
                <a:latin typeface="Avenir Book"/>
              </a:rPr>
              <a:t>Photo to contain one diameter of a broken ear taken next to the 36” parameter of the photo being taken to capture image of the kernel depth </a:t>
            </a:r>
          </a:p>
          <a:p>
            <a:pPr marR="1800">
              <a:buFont typeface="Arial" panose="020B0604020202020204" pitchFamily="34" charset="0"/>
              <a:buChar char="•"/>
            </a:pPr>
            <a:r>
              <a:rPr lang="en-US" sz="1900" b="0" i="0" u="none" strike="noStrike" baseline="0" dirty="0">
                <a:solidFill>
                  <a:srgbClr val="211D1E"/>
                </a:solidFill>
                <a:latin typeface="Avenir Book"/>
              </a:rPr>
              <a:t>Supervisors’ faces must be visible </a:t>
            </a:r>
          </a:p>
          <a:p>
            <a:pPr marR="1800">
              <a:buFont typeface="Arial" panose="020B0604020202020204" pitchFamily="34" charset="0"/>
              <a:buChar char="•"/>
            </a:pPr>
            <a:r>
              <a:rPr lang="en-US" sz="1900" b="0" i="0" u="none" strike="noStrike" baseline="0" dirty="0">
                <a:solidFill>
                  <a:srgbClr val="211D1E"/>
                </a:solidFill>
                <a:latin typeface="Avenir Book"/>
              </a:rPr>
              <a:t>36” length of the tape measure may be used if yard stick unavailable </a:t>
            </a:r>
          </a:p>
          <a:p>
            <a:pPr marR="1800">
              <a:buFont typeface="Arial" panose="020B0604020202020204" pitchFamily="34" charset="0"/>
              <a:buChar char="•"/>
            </a:pPr>
            <a:r>
              <a:rPr lang="en-US" sz="1900" b="0" i="0" u="none" strike="noStrike" baseline="0" dirty="0">
                <a:solidFill>
                  <a:srgbClr val="211D1E"/>
                </a:solidFill>
                <a:latin typeface="Avenir Book"/>
              </a:rPr>
              <a:t>Supervisor must count and </a:t>
            </a:r>
            <a:r>
              <a:rPr lang="en-US" sz="1900" b="0" i="0" u="sng" strike="noStrike" baseline="0" dirty="0">
                <a:solidFill>
                  <a:srgbClr val="211D1E"/>
                </a:solidFill>
                <a:latin typeface="Avenir Book"/>
              </a:rPr>
              <a:t>record the number of ears captured in the 36” photo and note it on the Acreage Harvest Worksheet</a:t>
            </a:r>
            <a:r>
              <a:rPr lang="en-US" sz="1900" b="0" i="0" u="none" strike="noStrike" baseline="0" dirty="0">
                <a:solidFill>
                  <a:srgbClr val="211D1E"/>
                </a:solidFill>
                <a:latin typeface="Avenir Book"/>
              </a:rPr>
              <a:t> </a:t>
            </a:r>
          </a:p>
          <a:p>
            <a:pPr marR="1800">
              <a:buFont typeface="Arial" panose="020B0604020202020204" pitchFamily="34" charset="0"/>
              <a:buChar char="•"/>
            </a:pPr>
            <a:r>
              <a:rPr lang="en-US" sz="1900" b="0" i="0" u="none" strike="noStrike" baseline="0" dirty="0">
                <a:solidFill>
                  <a:srgbClr val="211D1E"/>
                </a:solidFill>
                <a:latin typeface="Avenir Book"/>
              </a:rPr>
              <a:t>Photo will be submitted in the online program as an attachment when submitting the recheck yield </a:t>
            </a:r>
          </a:p>
          <a:p>
            <a:pPr marR="1800">
              <a:buFont typeface="Arial" panose="020B0604020202020204" pitchFamily="34" charset="0"/>
              <a:buChar char="•"/>
            </a:pPr>
            <a:r>
              <a:rPr lang="en-US" sz="1900" dirty="0">
                <a:solidFill>
                  <a:srgbClr val="211D1E"/>
                </a:solidFill>
                <a:latin typeface="Avenir Book"/>
              </a:rPr>
              <a:t>Remember to contact NCGA to report the first check yield of 350.0000 or greater and text photo to 636-675-3562, and also report the recheck yield if 350.0000 or greater.</a:t>
            </a:r>
          </a:p>
          <a:p>
            <a:pPr marR="1800"/>
            <a:endParaRPr lang="en-US" sz="1900" dirty="0"/>
          </a:p>
          <a:p>
            <a:pPr marL="0" indent="0">
              <a:lnSpc>
                <a:spcPct val="150000"/>
              </a:lnSpc>
              <a:buNone/>
            </a:pPr>
            <a:endParaRPr lang="en-US" sz="2200" dirty="0"/>
          </a:p>
        </p:txBody>
      </p:sp>
    </p:spTree>
    <p:extLst>
      <p:ext uri="{BB962C8B-B14F-4D97-AF65-F5344CB8AC3E}">
        <p14:creationId xmlns:p14="http://schemas.microsoft.com/office/powerpoint/2010/main" val="745181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27B0B-8549-160D-4E01-960848A2F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0AF3F-1F7A-290B-4A11-790963F51F17}"/>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Photo Illustration of the Recheck Plot</a:t>
            </a:r>
            <a:endParaRPr dirty="0"/>
          </a:p>
        </p:txBody>
      </p:sp>
      <p:pic>
        <p:nvPicPr>
          <p:cNvPr id="3" name="Picture 2">
            <a:extLst>
              <a:ext uri="{FF2B5EF4-FFF2-40B4-BE49-F238E27FC236}">
                <a16:creationId xmlns:a16="http://schemas.microsoft.com/office/drawing/2014/main" id="{A08315B5-6B29-52C4-F5C5-7325A1111202}"/>
              </a:ext>
            </a:extLst>
          </p:cNvPr>
          <p:cNvPicPr>
            <a:picLocks noChangeAspect="1"/>
          </p:cNvPicPr>
          <p:nvPr/>
        </p:nvPicPr>
        <p:blipFill>
          <a:blip r:embed="rId2"/>
          <a:stretch>
            <a:fillRect/>
          </a:stretch>
        </p:blipFill>
        <p:spPr>
          <a:xfrm>
            <a:off x="2202451" y="1327150"/>
            <a:ext cx="6614978" cy="4888594"/>
          </a:xfrm>
          <a:prstGeom prst="rect">
            <a:avLst/>
          </a:prstGeom>
        </p:spPr>
      </p:pic>
    </p:spTree>
    <p:extLst>
      <p:ext uri="{BB962C8B-B14F-4D97-AF65-F5344CB8AC3E}">
        <p14:creationId xmlns:p14="http://schemas.microsoft.com/office/powerpoint/2010/main" val="239303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11A18-D3E6-DDB8-2F94-C29E774179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EE54A9B-4E06-FAF8-4042-AF87733A5259}"/>
              </a:ext>
            </a:extLst>
          </p:cNvPr>
          <p:cNvSpPr txBox="1"/>
          <p:nvPr/>
        </p:nvSpPr>
        <p:spPr>
          <a:xfrm>
            <a:off x="2144485" y="3429000"/>
            <a:ext cx="9231086" cy="2028697"/>
          </a:xfrm>
          <a:prstGeom prst="rect">
            <a:avLst/>
          </a:prstGeom>
          <a:noFill/>
        </p:spPr>
        <p:txBody>
          <a:bodyPr wrap="square">
            <a:spAutoFit/>
          </a:bodyPr>
          <a:lstStyle/>
          <a:p>
            <a:pPr marL="0" marR="1800" indent="0">
              <a:buNone/>
            </a:pPr>
            <a:r>
              <a:rPr lang="en-US" sz="2400" dirty="0"/>
              <a:t>If you have any questions along the way, please contact NCGA</a:t>
            </a:r>
          </a:p>
          <a:p>
            <a:pPr marR="1800" lvl="1">
              <a:buFont typeface="Arial" panose="020B0604020202020204" pitchFamily="34" charset="0"/>
              <a:buChar char="•"/>
            </a:pPr>
            <a:endParaRPr lang="en-US" sz="2400" dirty="0">
              <a:solidFill>
                <a:srgbClr val="0563C1"/>
              </a:solidFill>
              <a:hlinkClick r:id="rId2">
                <a:extLst>
                  <a:ext uri="{A12FA001-AC4F-418D-AE19-62706E023703}">
                    <ahyp:hlinkClr xmlns:ahyp="http://schemas.microsoft.com/office/drawing/2018/hyperlinkcolor" val="tx"/>
                  </a:ext>
                </a:extLst>
              </a:hlinkClick>
            </a:endParaRPr>
          </a:p>
          <a:p>
            <a:pPr marR="1800" lvl="1">
              <a:buFont typeface="Arial" panose="020B0604020202020204" pitchFamily="34" charset="0"/>
              <a:buChar char="•"/>
            </a:pPr>
            <a:r>
              <a:rPr lang="en-US" sz="2400" u="sng" dirty="0">
                <a:hlinkClick r:id="rId2">
                  <a:extLst>
                    <a:ext uri="{A12FA001-AC4F-418D-AE19-62706E023703}">
                      <ahyp:hlinkClr xmlns:ahyp="http://schemas.microsoft.com/office/drawing/2018/hyperlinkcolor" val="tx"/>
                    </a:ext>
                  </a:extLst>
                </a:hlinkClick>
              </a:rPr>
              <a:t>Email: </a:t>
            </a:r>
            <a:r>
              <a:rPr lang="en-US" sz="2400" u="sng" dirty="0">
                <a:hlinkClick r:id="rId3">
                  <a:extLst>
                    <a:ext uri="{A12FA001-AC4F-418D-AE19-62706E023703}">
                      <ahyp:hlinkClr xmlns:ahyp="http://schemas.microsoft.com/office/drawing/2018/hyperlinkcolor" val="tx"/>
                    </a:ext>
                  </a:extLst>
                </a:hlinkClick>
              </a:rPr>
              <a:t>yieldcontest@ncga.com</a:t>
            </a:r>
            <a:endParaRPr lang="en-US" sz="2400" u="sng" dirty="0"/>
          </a:p>
          <a:p>
            <a:pPr marR="1800" lvl="1">
              <a:buFont typeface="Arial" panose="020B0604020202020204" pitchFamily="34" charset="0"/>
              <a:buChar char="•"/>
            </a:pPr>
            <a:r>
              <a:rPr lang="en-US" sz="2400" dirty="0"/>
              <a:t>Phone: 636-733-5512</a:t>
            </a:r>
          </a:p>
          <a:p>
            <a:pPr marL="0" indent="0">
              <a:lnSpc>
                <a:spcPct val="150000"/>
              </a:lnSpc>
              <a:buNone/>
            </a:pPr>
            <a:endParaRPr lang="en-US" sz="2200" dirty="0"/>
          </a:p>
        </p:txBody>
      </p:sp>
      <p:sp>
        <p:nvSpPr>
          <p:cNvPr id="6" name="TextBox 5">
            <a:extLst>
              <a:ext uri="{FF2B5EF4-FFF2-40B4-BE49-F238E27FC236}">
                <a16:creationId xmlns:a16="http://schemas.microsoft.com/office/drawing/2014/main" id="{0519CD77-DB37-17B4-8ACB-C418547107F4}"/>
              </a:ext>
            </a:extLst>
          </p:cNvPr>
          <p:cNvSpPr txBox="1"/>
          <p:nvPr/>
        </p:nvSpPr>
        <p:spPr>
          <a:xfrm>
            <a:off x="1338943" y="2101333"/>
            <a:ext cx="9231086" cy="1323439"/>
          </a:xfrm>
          <a:prstGeom prst="rect">
            <a:avLst/>
          </a:prstGeom>
          <a:noFill/>
        </p:spPr>
        <p:txBody>
          <a:bodyPr wrap="square">
            <a:spAutoFit/>
          </a:bodyPr>
          <a:lstStyle/>
          <a:p>
            <a:pPr marL="0" marR="1800" indent="0" algn="ctr">
              <a:buNone/>
            </a:pPr>
            <a:r>
              <a:rPr lang="en-US" sz="4000" b="1" dirty="0">
                <a:solidFill>
                  <a:srgbClr val="588D32"/>
                </a:solidFill>
                <a:latin typeface="Fairwater Script Light" panose="020B0604020202020204" pitchFamily="2" charset="0"/>
              </a:rPr>
              <a:t>Thank you for helping our member growers!</a:t>
            </a:r>
          </a:p>
        </p:txBody>
      </p:sp>
    </p:spTree>
    <p:extLst>
      <p:ext uri="{BB962C8B-B14F-4D97-AF65-F5344CB8AC3E}">
        <p14:creationId xmlns:p14="http://schemas.microsoft.com/office/powerpoint/2010/main" val="266625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2727-3E53-00C3-13DC-98509A78D01C}"/>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Welcome</a:t>
            </a:r>
            <a:endParaRPr dirty="0"/>
          </a:p>
        </p:txBody>
      </p:sp>
      <p:sp>
        <p:nvSpPr>
          <p:cNvPr id="18434" name="Content Placeholder 2">
            <a:extLst>
              <a:ext uri="{FF2B5EF4-FFF2-40B4-BE49-F238E27FC236}">
                <a16:creationId xmlns:a16="http://schemas.microsoft.com/office/drawing/2014/main" id="{9B082043-D9E9-7DED-220F-CC87688FF982}"/>
              </a:ext>
            </a:extLst>
          </p:cNvPr>
          <p:cNvSpPr>
            <a:spLocks noGrp="1" noChangeArrowheads="1"/>
          </p:cNvSpPr>
          <p:nvPr>
            <p:ph idx="1"/>
          </p:nvPr>
        </p:nvSpPr>
        <p:spPr>
          <a:xfrm>
            <a:off x="1208088" y="1698625"/>
            <a:ext cx="9612312" cy="4598988"/>
          </a:xfrm>
        </p:spPr>
        <p:txBody>
          <a:bodyPr/>
          <a:lstStyle/>
          <a:p>
            <a:pPr marL="0" indent="0">
              <a:buNone/>
            </a:pPr>
            <a:r>
              <a:rPr lang="en-US" sz="2800" dirty="0"/>
              <a:t>The Yield Contest has been recognized for its integrity and credibility which is due, in large part, to the network of supervisors who verify the accuracy of yields submitted for competition.</a:t>
            </a:r>
          </a:p>
          <a:p>
            <a:pPr marL="0" indent="0">
              <a:buNone/>
            </a:pPr>
            <a:endParaRPr lang="en-US" sz="2800" dirty="0"/>
          </a:p>
          <a:p>
            <a:pPr marL="0" indent="0">
              <a:buNone/>
            </a:pPr>
            <a:r>
              <a:rPr lang="en-US" sz="2800" dirty="0"/>
              <a:t>As a supervisor, your attention to detail will contribute to the success of the contest. This presentation has been created to help you perform this task.</a:t>
            </a:r>
          </a:p>
          <a:p>
            <a:pPr eaLnBrk="1" hangingPunct="1"/>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5C567-4117-2C40-D465-C3E8C1E36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6BB02F-AB7C-AC6D-F960-827666D79D65}"/>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Supervisor Qualifications</a:t>
            </a:r>
            <a:endParaRPr dirty="0"/>
          </a:p>
        </p:txBody>
      </p:sp>
      <p:sp>
        <p:nvSpPr>
          <p:cNvPr id="18434" name="Content Placeholder 2">
            <a:extLst>
              <a:ext uri="{FF2B5EF4-FFF2-40B4-BE49-F238E27FC236}">
                <a16:creationId xmlns:a16="http://schemas.microsoft.com/office/drawing/2014/main" id="{C5889E42-81C0-BC41-F986-B2B8D8F1F2F9}"/>
              </a:ext>
            </a:extLst>
          </p:cNvPr>
          <p:cNvSpPr>
            <a:spLocks noGrp="1" noChangeArrowheads="1"/>
          </p:cNvSpPr>
          <p:nvPr>
            <p:ph idx="1"/>
          </p:nvPr>
        </p:nvSpPr>
        <p:spPr>
          <a:xfrm>
            <a:off x="1121228" y="1480910"/>
            <a:ext cx="9612312" cy="4598988"/>
          </a:xfrm>
        </p:spPr>
        <p:txBody>
          <a:bodyPr/>
          <a:lstStyle/>
          <a:p>
            <a:pPr marL="0" indent="0">
              <a:buNone/>
            </a:pPr>
            <a:r>
              <a:rPr lang="en-US" sz="2000" dirty="0"/>
              <a:t>NCGA will approve supervisors active or retired from any of the following positions:</a:t>
            </a:r>
          </a:p>
          <a:p>
            <a:pPr marL="91440">
              <a:spcBef>
                <a:spcPts val="600"/>
              </a:spcBef>
            </a:pPr>
            <a:r>
              <a:rPr lang="en-US" sz="1400" dirty="0"/>
              <a:t>FFA Advisor                 </a:t>
            </a:r>
          </a:p>
          <a:p>
            <a:pPr marL="91440">
              <a:spcBef>
                <a:spcPts val="600"/>
              </a:spcBef>
            </a:pPr>
            <a:r>
              <a:rPr lang="en-US" sz="1400" dirty="0"/>
              <a:t>Vocational Agricultural Instructor</a:t>
            </a:r>
          </a:p>
          <a:p>
            <a:pPr marL="91440">
              <a:spcBef>
                <a:spcPts val="600"/>
              </a:spcBef>
            </a:pPr>
            <a:r>
              <a:rPr lang="en-US" sz="1400" dirty="0"/>
              <a:t>County Extension Agent or Assistant</a:t>
            </a:r>
          </a:p>
          <a:p>
            <a:pPr marL="91440">
              <a:spcBef>
                <a:spcPts val="600"/>
              </a:spcBef>
            </a:pPr>
            <a:r>
              <a:rPr lang="en-US" sz="1400" dirty="0"/>
              <a:t>(NRCS) Natural Resources Conservation Service Employees</a:t>
            </a:r>
          </a:p>
          <a:p>
            <a:pPr marL="91440">
              <a:spcBef>
                <a:spcPts val="600"/>
              </a:spcBef>
            </a:pPr>
            <a:r>
              <a:rPr lang="en-US" sz="1400" dirty="0"/>
              <a:t>(FSA) Farm Service Agency CED/Loan Manager/Officer</a:t>
            </a:r>
          </a:p>
          <a:p>
            <a:pPr marL="91440">
              <a:spcBef>
                <a:spcPts val="600"/>
              </a:spcBef>
            </a:pPr>
            <a:r>
              <a:rPr lang="en-US" sz="1400" dirty="0"/>
              <a:t>(SWCD) Soil &amp; Water Conservation District</a:t>
            </a:r>
          </a:p>
          <a:p>
            <a:pPr marL="91440">
              <a:spcBef>
                <a:spcPts val="600"/>
              </a:spcBef>
            </a:pPr>
            <a:r>
              <a:rPr lang="en-US" sz="1400" dirty="0"/>
              <a:t>Farm Credit Services Officer</a:t>
            </a:r>
          </a:p>
          <a:p>
            <a:pPr marL="91440">
              <a:spcBef>
                <a:spcPts val="600"/>
              </a:spcBef>
            </a:pPr>
            <a:r>
              <a:rPr lang="en-US" sz="1400" dirty="0"/>
              <a:t>Bank Ag Loan Officer</a:t>
            </a:r>
          </a:p>
          <a:p>
            <a:pPr marL="91440">
              <a:spcBef>
                <a:spcPts val="600"/>
              </a:spcBef>
            </a:pPr>
            <a:r>
              <a:rPr lang="en-US" sz="1400" dirty="0"/>
              <a:t>Private Crop Consultant or Agronomist not employed by a seed company</a:t>
            </a:r>
          </a:p>
          <a:p>
            <a:pPr marL="91440">
              <a:spcBef>
                <a:spcPts val="600"/>
              </a:spcBef>
            </a:pPr>
            <a:r>
              <a:rPr lang="en-US" sz="1400" dirty="0"/>
              <a:t>College of Agriculture Instructor</a:t>
            </a:r>
          </a:p>
          <a:p>
            <a:pPr marL="91440">
              <a:spcBef>
                <a:spcPts val="600"/>
              </a:spcBef>
            </a:pPr>
            <a:r>
              <a:rPr lang="en-US" sz="1400" dirty="0"/>
              <a:t>American Society of Farm Managers Accredited Farm Manager</a:t>
            </a:r>
          </a:p>
          <a:p>
            <a:pPr marL="91440">
              <a:spcBef>
                <a:spcPts val="600"/>
              </a:spcBef>
            </a:pPr>
            <a:r>
              <a:rPr lang="en-US" sz="1400" dirty="0"/>
              <a:t>Crop Insurance Agent/Adjustor</a:t>
            </a:r>
          </a:p>
          <a:p>
            <a:pPr marL="91440">
              <a:spcBef>
                <a:spcPts val="600"/>
              </a:spcBef>
            </a:pPr>
            <a:r>
              <a:rPr lang="en-US" sz="1400" dirty="0"/>
              <a:t>NCGA Corn Board Member and State Board Members</a:t>
            </a:r>
          </a:p>
          <a:p>
            <a:pPr marL="91440">
              <a:spcBef>
                <a:spcPts val="600"/>
              </a:spcBef>
            </a:pPr>
            <a:r>
              <a:rPr lang="en-US" sz="1400" dirty="0"/>
              <a:t>State Corn Association Staff</a:t>
            </a:r>
          </a:p>
          <a:p>
            <a:pPr marL="0" indent="0">
              <a:buNone/>
            </a:pPr>
            <a:r>
              <a:rPr lang="en-US" sz="1400" dirty="0"/>
              <a:t>Supervisor profile must be loaded in the contest database to be available to select to add to an entry. Profile consists of name, address, business, job title, phone number and email address.</a:t>
            </a:r>
          </a:p>
        </p:txBody>
      </p:sp>
    </p:spTree>
    <p:extLst>
      <p:ext uri="{BB962C8B-B14F-4D97-AF65-F5344CB8AC3E}">
        <p14:creationId xmlns:p14="http://schemas.microsoft.com/office/powerpoint/2010/main" val="330432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D745A-8D0F-DA02-907D-FFD613169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D83953-FAA2-C7F2-0129-BBB749022F2B}"/>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Supervisor Disqualifications</a:t>
            </a:r>
            <a:endParaRPr dirty="0"/>
          </a:p>
        </p:txBody>
      </p:sp>
      <p:sp>
        <p:nvSpPr>
          <p:cNvPr id="18434" name="Content Placeholder 2">
            <a:extLst>
              <a:ext uri="{FF2B5EF4-FFF2-40B4-BE49-F238E27FC236}">
                <a16:creationId xmlns:a16="http://schemas.microsoft.com/office/drawing/2014/main" id="{73F7B8AC-AA1A-1ACB-5C97-56E227F089D1}"/>
              </a:ext>
            </a:extLst>
          </p:cNvPr>
          <p:cNvSpPr>
            <a:spLocks noGrp="1" noChangeArrowheads="1"/>
          </p:cNvSpPr>
          <p:nvPr>
            <p:ph idx="1"/>
          </p:nvPr>
        </p:nvSpPr>
        <p:spPr>
          <a:xfrm>
            <a:off x="1121228" y="1480910"/>
            <a:ext cx="9612312" cy="4598988"/>
          </a:xfrm>
        </p:spPr>
        <p:txBody>
          <a:bodyPr/>
          <a:lstStyle/>
          <a:p>
            <a:r>
              <a:rPr lang="en-US" sz="2000" dirty="0"/>
              <a:t>Anyone that has a financial or direct business tie to a company that sells agribusiness supplies, such as deed or chemical reps or farm equipment sales.</a:t>
            </a:r>
          </a:p>
          <a:p>
            <a:r>
              <a:rPr lang="en-US" sz="2000" dirty="0"/>
              <a:t>An employee or relative of the contest entrant.</a:t>
            </a:r>
          </a:p>
          <a:p>
            <a:r>
              <a:rPr lang="en-US" sz="2000" dirty="0"/>
              <a:t>The contest entrant.</a:t>
            </a:r>
          </a:p>
        </p:txBody>
      </p:sp>
    </p:spTree>
    <p:extLst>
      <p:ext uri="{BB962C8B-B14F-4D97-AF65-F5344CB8AC3E}">
        <p14:creationId xmlns:p14="http://schemas.microsoft.com/office/powerpoint/2010/main" val="194843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2AEC2-F916-D2FC-C1D3-A966A85B0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FDA5C-0602-1FEE-CC70-FB22DF01537C}"/>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Field Requirements – Pre-Harvest Inspection</a:t>
            </a:r>
            <a:endParaRPr dirty="0"/>
          </a:p>
        </p:txBody>
      </p:sp>
      <p:sp>
        <p:nvSpPr>
          <p:cNvPr id="3" name="Content Placeholder 2">
            <a:extLst>
              <a:ext uri="{FF2B5EF4-FFF2-40B4-BE49-F238E27FC236}">
                <a16:creationId xmlns:a16="http://schemas.microsoft.com/office/drawing/2014/main" id="{C2C491BC-0648-D198-03F0-00B67AF1BD71}"/>
              </a:ext>
            </a:extLst>
          </p:cNvPr>
          <p:cNvSpPr>
            <a:spLocks noGrp="1"/>
          </p:cNvSpPr>
          <p:nvPr>
            <p:ph idx="1"/>
          </p:nvPr>
        </p:nvSpPr>
        <p:spPr/>
        <p:txBody>
          <a:bodyPr/>
          <a:lstStyle/>
          <a:p>
            <a:pPr>
              <a:buFont typeface="Arial" panose="020B0604020202020204" pitchFamily="34" charset="0"/>
              <a:buChar char="•"/>
            </a:pPr>
            <a:r>
              <a:rPr lang="en-US" sz="2400" dirty="0"/>
              <a:t>The contest plot must be 10 continuous acres of the same hybrid brand and hybrid number and may be any shape.</a:t>
            </a:r>
          </a:p>
          <a:p>
            <a:pPr>
              <a:buFont typeface="Arial" panose="020B0604020202020204" pitchFamily="34" charset="0"/>
              <a:buChar char="•"/>
            </a:pPr>
            <a:r>
              <a:rPr lang="en-US" sz="2400" dirty="0"/>
              <a:t>Supervisor must inspect the field conditions to determine that tillage practice meets the class qualification.</a:t>
            </a:r>
          </a:p>
          <a:p>
            <a:pPr>
              <a:buFont typeface="Arial" panose="020B0604020202020204" pitchFamily="34" charset="0"/>
              <a:buChar char="•"/>
            </a:pPr>
            <a:r>
              <a:rPr lang="en-US" sz="2400" dirty="0"/>
              <a:t>All end rows/turning rows and the equal number of outermost rows on each side of the field cannot be a part of the harvested area.</a:t>
            </a:r>
          </a:p>
          <a:p>
            <a:pPr>
              <a:buFont typeface="Arial" panose="020B0604020202020204" pitchFamily="34" charset="0"/>
              <a:buChar char="•"/>
            </a:pPr>
            <a:r>
              <a:rPr lang="en-US" sz="2400" dirty="0"/>
              <a:t>Have the operator run the combine and transfer auger empty to ensure there is no corn present prior to harvesting the contest plot.</a:t>
            </a:r>
          </a:p>
          <a:p>
            <a:pPr>
              <a:buFont typeface="Arial" panose="020B0604020202020204" pitchFamily="34" charset="0"/>
              <a:buChar char="•"/>
            </a:pPr>
            <a:r>
              <a:rPr lang="en-US" sz="2400" dirty="0"/>
              <a:t>Check and confirm all trucks are empty prior to harvesting the contest plot.</a:t>
            </a:r>
          </a:p>
          <a:p>
            <a:endParaRPr lang="en-US" dirty="0"/>
          </a:p>
        </p:txBody>
      </p:sp>
    </p:spTree>
    <p:extLst>
      <p:ext uri="{BB962C8B-B14F-4D97-AF65-F5344CB8AC3E}">
        <p14:creationId xmlns:p14="http://schemas.microsoft.com/office/powerpoint/2010/main" val="278680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AF7CF-A582-FC48-55A7-5B351A5FD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AE80D-D2DD-104B-7C63-5E733DEF580E}"/>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Supervisor Checklist</a:t>
            </a:r>
            <a:endParaRPr dirty="0"/>
          </a:p>
        </p:txBody>
      </p:sp>
      <p:sp>
        <p:nvSpPr>
          <p:cNvPr id="3" name="Content Placeholder 2">
            <a:extLst>
              <a:ext uri="{FF2B5EF4-FFF2-40B4-BE49-F238E27FC236}">
                <a16:creationId xmlns:a16="http://schemas.microsoft.com/office/drawing/2014/main" id="{59A1D831-A741-FA10-EEF8-8020726F7FBD}"/>
              </a:ext>
            </a:extLst>
          </p:cNvPr>
          <p:cNvSpPr>
            <a:spLocks noGrp="1"/>
          </p:cNvSpPr>
          <p:nvPr>
            <p:ph idx="1"/>
          </p:nvPr>
        </p:nvSpPr>
        <p:spPr>
          <a:xfrm>
            <a:off x="6629401" y="2830286"/>
            <a:ext cx="4267199" cy="1578428"/>
          </a:xfrm>
        </p:spPr>
        <p:txBody>
          <a:bodyPr/>
          <a:lstStyle/>
          <a:p>
            <a:pPr marL="0" indent="0">
              <a:buNone/>
            </a:pPr>
            <a:r>
              <a:rPr lang="en-US" sz="2000" dirty="0"/>
              <a:t>Printable checklist .pdf is available on the contest web page www.ncga.com/yield-contest</a:t>
            </a:r>
          </a:p>
        </p:txBody>
      </p:sp>
      <p:pic>
        <p:nvPicPr>
          <p:cNvPr id="4" name="Content Placeholder 6">
            <a:extLst>
              <a:ext uri="{FF2B5EF4-FFF2-40B4-BE49-F238E27FC236}">
                <a16:creationId xmlns:a16="http://schemas.microsoft.com/office/drawing/2014/main" id="{0B3CDBB0-0394-0D2B-1D42-3CBA974A4812}"/>
              </a:ext>
            </a:extLst>
          </p:cNvPr>
          <p:cNvPicPr>
            <a:picLocks noChangeAspect="1"/>
          </p:cNvPicPr>
          <p:nvPr/>
        </p:nvPicPr>
        <p:blipFill>
          <a:blip r:embed="rId2"/>
          <a:stretch>
            <a:fillRect/>
          </a:stretch>
        </p:blipFill>
        <p:spPr bwMode="auto">
          <a:xfrm>
            <a:off x="838200" y="1054329"/>
            <a:ext cx="5602949" cy="567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08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3C997-F9FA-5ED9-0F08-EA029C8B4F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56E2B-E48C-E6EF-AD82-F6A9F2A1E115}"/>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Measuring</a:t>
            </a:r>
            <a:endParaRPr dirty="0"/>
          </a:p>
        </p:txBody>
      </p:sp>
      <p:sp>
        <p:nvSpPr>
          <p:cNvPr id="3" name="Content Placeholder 2">
            <a:extLst>
              <a:ext uri="{FF2B5EF4-FFF2-40B4-BE49-F238E27FC236}">
                <a16:creationId xmlns:a16="http://schemas.microsoft.com/office/drawing/2014/main" id="{4948C2D3-35F3-2F03-359E-71A9B36C98A2}"/>
              </a:ext>
            </a:extLst>
          </p:cNvPr>
          <p:cNvSpPr>
            <a:spLocks noGrp="1"/>
          </p:cNvSpPr>
          <p:nvPr>
            <p:ph idx="1"/>
          </p:nvPr>
        </p:nvSpPr>
        <p:spPr/>
        <p:txBody>
          <a:bodyPr/>
          <a:lstStyle/>
          <a:p>
            <a:pPr marL="0" indent="0">
              <a:buNone/>
            </a:pPr>
            <a:r>
              <a:rPr lang="en-US" sz="2400" dirty="0"/>
              <a:t>The contest plot being harvested must be measured to determine its area. All measurements must be made with one of the following: </a:t>
            </a:r>
          </a:p>
          <a:p>
            <a:r>
              <a:rPr lang="en-US" sz="2400" b="1" dirty="0"/>
              <a:t>Tape</a:t>
            </a:r>
          </a:p>
          <a:p>
            <a:r>
              <a:rPr lang="en-US" sz="2400" b="1" dirty="0"/>
              <a:t>Chain</a:t>
            </a:r>
          </a:p>
          <a:p>
            <a:r>
              <a:rPr lang="en-US" sz="2400" b="1" dirty="0"/>
              <a:t>Measuring wheel </a:t>
            </a:r>
            <a:r>
              <a:rPr lang="en-US" sz="2400" dirty="0"/>
              <a:t>- Confirm the wheel is calibrated! The measuring wheel can only be used when walking it. </a:t>
            </a:r>
          </a:p>
          <a:p>
            <a:pPr>
              <a:lnSpc>
                <a:spcPct val="100000"/>
              </a:lnSpc>
            </a:pPr>
            <a:r>
              <a:rPr lang="en-US" sz="2400" b="1" dirty="0"/>
              <a:t>Laser</a:t>
            </a:r>
            <a:r>
              <a:rPr lang="en-US" sz="2400" dirty="0"/>
              <a:t> (Only on straight &amp; flat fields)</a:t>
            </a:r>
          </a:p>
          <a:p>
            <a:pPr marL="0" indent="0" algn="ctr" eaLnBrk="1" hangingPunct="1">
              <a:buNone/>
            </a:pPr>
            <a:endParaRPr lang="en-US" altLang="en-US" sz="2400" dirty="0"/>
          </a:p>
          <a:p>
            <a:pPr marL="0" indent="0" algn="ctr" eaLnBrk="1" hangingPunct="1">
              <a:buNone/>
            </a:pPr>
            <a:r>
              <a:rPr lang="en-US" altLang="en-US" sz="2400" dirty="0"/>
              <a:t>GPS systems ARE NOT accepted as a measuring devise</a:t>
            </a:r>
          </a:p>
          <a:p>
            <a:pPr marL="0" indent="0">
              <a:buNone/>
            </a:pPr>
            <a:endParaRPr lang="en-US" dirty="0"/>
          </a:p>
        </p:txBody>
      </p:sp>
    </p:spTree>
    <p:extLst>
      <p:ext uri="{BB962C8B-B14F-4D97-AF65-F5344CB8AC3E}">
        <p14:creationId xmlns:p14="http://schemas.microsoft.com/office/powerpoint/2010/main" val="37018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A24C-30AC-82A2-3E1C-5F142CE850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58CD3-F88E-B64C-3427-D06EE10386BB}"/>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Supervisor must be present during: </a:t>
            </a:r>
            <a:endParaRPr dirty="0"/>
          </a:p>
        </p:txBody>
      </p:sp>
      <p:sp>
        <p:nvSpPr>
          <p:cNvPr id="3" name="Content Placeholder 2">
            <a:extLst>
              <a:ext uri="{FF2B5EF4-FFF2-40B4-BE49-F238E27FC236}">
                <a16:creationId xmlns:a16="http://schemas.microsoft.com/office/drawing/2014/main" id="{D104CA30-99FB-4354-FE5E-8A55414BCACB}"/>
              </a:ext>
            </a:extLst>
          </p:cNvPr>
          <p:cNvSpPr>
            <a:spLocks noGrp="1"/>
          </p:cNvSpPr>
          <p:nvPr>
            <p:ph idx="1"/>
          </p:nvPr>
        </p:nvSpPr>
        <p:spPr/>
        <p:txBody>
          <a:bodyPr/>
          <a:lstStyle/>
          <a:p>
            <a:r>
              <a:rPr lang="en-US" sz="2400" b="1" dirty="0"/>
              <a:t>Harvesting – </a:t>
            </a:r>
            <a:r>
              <a:rPr lang="en-US" sz="2400" dirty="0"/>
              <a:t>length of each pass and number of rows harvested documented by the supervisor (Acreage Harvest Worksheet). Tape</a:t>
            </a:r>
          </a:p>
          <a:p>
            <a:r>
              <a:rPr lang="en-US" sz="2400" b="1" dirty="0"/>
              <a:t>Transporting</a:t>
            </a:r>
          </a:p>
          <a:p>
            <a:r>
              <a:rPr lang="en-US" sz="2400" b="1" dirty="0"/>
              <a:t>Weighing – </a:t>
            </a:r>
            <a:r>
              <a:rPr lang="en-US" sz="2400" dirty="0"/>
              <a:t>supervisor </a:t>
            </a:r>
            <a:r>
              <a:rPr lang="en-US" sz="2400" b="1" dirty="0"/>
              <a:t>must</a:t>
            </a:r>
            <a:r>
              <a:rPr lang="en-US" sz="2400" dirty="0"/>
              <a:t> sign the weigh ticket that details the gross, tare and moisture readings of the contest plot. The Acreage Harvest Worksheet </a:t>
            </a:r>
            <a:r>
              <a:rPr lang="en-US" sz="2400" b="1" dirty="0"/>
              <a:t>must</a:t>
            </a:r>
            <a:r>
              <a:rPr lang="en-US" sz="2400" dirty="0"/>
              <a:t> also contain the supervisor’s signature. </a:t>
            </a:r>
          </a:p>
          <a:p>
            <a:pPr>
              <a:lnSpc>
                <a:spcPct val="100000"/>
              </a:lnSpc>
            </a:pPr>
            <a:r>
              <a:rPr lang="en-US" sz="2400" b="1" dirty="0"/>
              <a:t>Laser</a:t>
            </a:r>
            <a:r>
              <a:rPr lang="en-US" sz="2400" dirty="0"/>
              <a:t> (Only on straight &amp; flat fields)</a:t>
            </a:r>
          </a:p>
          <a:p>
            <a:pPr marL="0" indent="0" algn="ctr" eaLnBrk="1" hangingPunct="1">
              <a:buNone/>
            </a:pPr>
            <a:endParaRPr lang="en-US" altLang="en-US" sz="700" dirty="0"/>
          </a:p>
          <a:p>
            <a:pPr marL="0" indent="0" algn="ctr" eaLnBrk="1" hangingPunct="1">
              <a:buNone/>
            </a:pPr>
            <a:r>
              <a:rPr lang="en-US" altLang="en-US" sz="2400" dirty="0"/>
              <a:t>*The supervisor is responsible for recording all computations and field measurements</a:t>
            </a:r>
          </a:p>
          <a:p>
            <a:pPr marL="0" indent="0">
              <a:buNone/>
            </a:pPr>
            <a:endParaRPr lang="en-US" dirty="0"/>
          </a:p>
        </p:txBody>
      </p:sp>
    </p:spTree>
    <p:extLst>
      <p:ext uri="{BB962C8B-B14F-4D97-AF65-F5344CB8AC3E}">
        <p14:creationId xmlns:p14="http://schemas.microsoft.com/office/powerpoint/2010/main" val="327954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24FB1-A209-CFE2-DD3B-0873AC1E5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71035-18E1-2002-DB2A-9A60DAD9146A}"/>
              </a:ext>
            </a:extLst>
          </p:cNvPr>
          <p:cNvSpPr>
            <a:spLocks noGrp="1"/>
          </p:cNvSpPr>
          <p:nvPr>
            <p:ph type="title"/>
          </p:nvPr>
        </p:nvSpPr>
        <p:spPr>
          <a:xfrm>
            <a:off x="838200" y="1588"/>
            <a:ext cx="10515600" cy="1325562"/>
          </a:xfrm>
        </p:spPr>
        <p:txBody>
          <a:bodyPr rtlCol="0"/>
          <a:lstStyle/>
          <a:p>
            <a:pPr fontAlgn="auto">
              <a:spcAft>
                <a:spcPts val="0"/>
              </a:spcAft>
              <a:defRPr/>
            </a:pPr>
            <a:r>
              <a:rPr lang="en-US" dirty="0"/>
              <a:t>Harvesting the Contest Plot</a:t>
            </a:r>
          </a:p>
        </p:txBody>
      </p:sp>
      <p:sp>
        <p:nvSpPr>
          <p:cNvPr id="3" name="Content Placeholder 2">
            <a:extLst>
              <a:ext uri="{FF2B5EF4-FFF2-40B4-BE49-F238E27FC236}">
                <a16:creationId xmlns:a16="http://schemas.microsoft.com/office/drawing/2014/main" id="{A1B943A8-7D69-D6DF-D5F2-635A3A470263}"/>
              </a:ext>
            </a:extLst>
          </p:cNvPr>
          <p:cNvSpPr>
            <a:spLocks noGrp="1"/>
          </p:cNvSpPr>
          <p:nvPr>
            <p:ph idx="1"/>
          </p:nvPr>
        </p:nvSpPr>
        <p:spPr/>
        <p:txBody>
          <a:bodyPr/>
          <a:lstStyle/>
          <a:p>
            <a:pPr marL="0" indent="0">
              <a:spcBef>
                <a:spcPts val="0"/>
              </a:spcBef>
              <a:buNone/>
            </a:pPr>
            <a:r>
              <a:rPr lang="en-US" sz="2400" dirty="0"/>
              <a:t>Harvest 1.25 acres or more with one supervisor present to sign all required documents. If the harvest yields </a:t>
            </a:r>
            <a:r>
              <a:rPr lang="en-US" sz="2400" b="1" dirty="0"/>
              <a:t>350.000</a:t>
            </a:r>
            <a:r>
              <a:rPr lang="en-US" sz="2400" dirty="0"/>
              <a:t> </a:t>
            </a:r>
            <a:r>
              <a:rPr lang="en-US" sz="2400" dirty="0" err="1"/>
              <a:t>bu</a:t>
            </a:r>
            <a:r>
              <a:rPr lang="en-US" sz="2400" dirty="0"/>
              <a:t>/ac or greater, a recheck is required with two supervisors present to both sign both recheck documents.</a:t>
            </a:r>
          </a:p>
          <a:p>
            <a:pPr marL="0" indent="0">
              <a:spcBef>
                <a:spcPts val="0"/>
              </a:spcBef>
              <a:buNone/>
            </a:pPr>
            <a:endParaRPr lang="en-US" sz="1800" dirty="0"/>
          </a:p>
          <a:p>
            <a:pPr marL="0" indent="0">
              <a:spcBef>
                <a:spcPts val="0"/>
              </a:spcBef>
              <a:buNone/>
            </a:pPr>
            <a:r>
              <a:rPr lang="en-US" sz="2000" b="1" dirty="0"/>
              <a:t>Harvest pattern example:</a:t>
            </a:r>
          </a:p>
          <a:p>
            <a:pPr marL="0" indent="0">
              <a:spcBef>
                <a:spcPts val="0"/>
              </a:spcBef>
              <a:buNone/>
            </a:pPr>
            <a:r>
              <a:rPr lang="en-US" sz="2000" dirty="0"/>
              <a:t>Four-row harvester:  Harvest four rows, skip twelve, harvest four, skip twelve, repeat as needed</a:t>
            </a:r>
          </a:p>
          <a:p>
            <a:pPr marL="0" indent="0">
              <a:spcBef>
                <a:spcPts val="0"/>
              </a:spcBef>
              <a:buNone/>
            </a:pPr>
            <a:endParaRPr lang="en-US" sz="2000" dirty="0"/>
          </a:p>
          <a:p>
            <a:pPr marL="0" indent="0">
              <a:spcBef>
                <a:spcPts val="0"/>
              </a:spcBef>
              <a:buNone/>
            </a:pPr>
            <a:r>
              <a:rPr lang="en-US" sz="2000" dirty="0"/>
              <a:t>Six-row harvester:  Harvest six rows, skip eighteen, harvest six, skip eighteen, repeat as needed</a:t>
            </a:r>
          </a:p>
          <a:p>
            <a:pPr marL="0" indent="0">
              <a:spcBef>
                <a:spcPts val="0"/>
              </a:spcBef>
              <a:buNone/>
            </a:pPr>
            <a:endParaRPr lang="en-US" sz="2000" dirty="0"/>
          </a:p>
          <a:p>
            <a:pPr marL="0" indent="0">
              <a:spcBef>
                <a:spcPts val="0"/>
              </a:spcBef>
              <a:buNone/>
            </a:pPr>
            <a:r>
              <a:rPr lang="en-US" sz="2000" dirty="0"/>
              <a:t>Eight-row harvester:  Harvest eight rows, skip twenty-four, harvest eight, skip twenty-four, repeat as needed</a:t>
            </a:r>
          </a:p>
          <a:p>
            <a:pPr marL="0" indent="0">
              <a:buNone/>
            </a:pPr>
            <a:endParaRPr lang="en-US" dirty="0"/>
          </a:p>
        </p:txBody>
      </p:sp>
    </p:spTree>
    <p:extLst>
      <p:ext uri="{BB962C8B-B14F-4D97-AF65-F5344CB8AC3E}">
        <p14:creationId xmlns:p14="http://schemas.microsoft.com/office/powerpoint/2010/main" val="1794777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5 NCGA" id="{8DA529D5-2AFF-254B-86BB-9AE2FA183220}" vid="{87E96CD5-774D-634E-9DB0-8C77E63DDC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07FCF42EFE1E4D9E9E10E51198DC75" ma:contentTypeVersion="18" ma:contentTypeDescription="Create a new document." ma:contentTypeScope="" ma:versionID="84191d70959a09a031e083bad74ecff7">
  <xsd:schema xmlns:xsd="http://www.w3.org/2001/XMLSchema" xmlns:xs="http://www.w3.org/2001/XMLSchema" xmlns:p="http://schemas.microsoft.com/office/2006/metadata/properties" xmlns:ns2="39d16dd4-0edb-45cf-b0ab-06d08d6126df" xmlns:ns3="336763bf-815f-4024-a19f-e2e3f0e6c38e" targetNamespace="http://schemas.microsoft.com/office/2006/metadata/properties" ma:root="true" ma:fieldsID="7de2fe6d0472e4829b7ee56cb2eb20b1" ns2:_="" ns3:_="">
    <xsd:import namespace="39d16dd4-0edb-45cf-b0ab-06d08d6126df"/>
    <xsd:import namespace="336763bf-815f-4024-a19f-e2e3f0e6c3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16dd4-0edb-45cf-b0ab-06d08d6126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4a28230-e3bc-4f89-a291-e36a6dfe08b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6763bf-815f-4024-a19f-e2e3f0e6c38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b88cdf9-8b12-49f5-9fa8-20ad55cebd9d}" ma:internalName="TaxCatchAll" ma:showField="CatchAllData" ma:web="336763bf-815f-4024-a19f-e2e3f0e6c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B3905B-8372-44CA-B441-C47D446A5F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16dd4-0edb-45cf-b0ab-06d08d6126df"/>
    <ds:schemaRef ds:uri="336763bf-815f-4024-a19f-e2e3f0e6c3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9B4EDC-2E0F-48F7-B005-0791B8B3FD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2025 NCGA (1)</Template>
  <TotalTime>122</TotalTime>
  <Words>1357</Words>
  <Application>Microsoft Macintosh PowerPoint</Application>
  <PresentationFormat>Widescreen</PresentationFormat>
  <Paragraphs>115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Avenir Book</vt:lpstr>
      <vt:lpstr>Fairwater Script Light</vt:lpstr>
      <vt:lpstr>Office Theme</vt:lpstr>
      <vt:lpstr>Supervisor Training Guide</vt:lpstr>
      <vt:lpstr>Welcome</vt:lpstr>
      <vt:lpstr>Supervisor Qualifications</vt:lpstr>
      <vt:lpstr>Supervisor Disqualifications</vt:lpstr>
      <vt:lpstr>Field Requirements – Pre-Harvest Inspection</vt:lpstr>
      <vt:lpstr>Supervisor Checklist</vt:lpstr>
      <vt:lpstr>Measuring</vt:lpstr>
      <vt:lpstr>Supervisor must be present during: </vt:lpstr>
      <vt:lpstr>Harvesting the Contest Plot</vt:lpstr>
      <vt:lpstr>Acreage Harvest Worksheet with Signature</vt:lpstr>
      <vt:lpstr>Calculating the Yield</vt:lpstr>
      <vt:lpstr>Calculating the Yield</vt:lpstr>
      <vt:lpstr>Moisture Testing</vt:lpstr>
      <vt:lpstr>Online Entry of the Harvest</vt:lpstr>
      <vt:lpstr>Harvesting the Recheck</vt:lpstr>
      <vt:lpstr>Photo Illustration Guide</vt:lpstr>
      <vt:lpstr>Photo Illustration of the Recheck Plot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Linda Lambur</dc:creator>
  <cp:lastModifiedBy>Beth Musgrove</cp:lastModifiedBy>
  <cp:revision>4</cp:revision>
  <dcterms:created xsi:type="dcterms:W3CDTF">2025-04-14T20:48:52Z</dcterms:created>
  <dcterms:modified xsi:type="dcterms:W3CDTF">2025-04-15T20:36:04Z</dcterms:modified>
</cp:coreProperties>
</file>